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
  </p:notesMasterIdLst>
  <p:sldIdLst>
    <p:sldId id="256" r:id="rId2"/>
    <p:sldId id="258" r:id="rId3"/>
    <p:sldId id="257" r:id="rId4"/>
    <p:sldId id="259" r:id="rId5"/>
    <p:sldId id="260" r:id="rId6"/>
    <p:sldId id="261" r:id="rId7"/>
    <p:sldId id="263" r:id="rId8"/>
    <p:sldId id="262" r:id="rId9"/>
  </p:sldIdLst>
  <p:sldSz cx="6858000" cy="9144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020" y="9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D50E9-8C55-47AC-81BA-A550ED25D85E}" type="datetimeFigureOut">
              <a:rPr lang="ru-RU" smtClean="0"/>
              <a:pPr/>
              <a:t>13.12.2017</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19277-B3EB-492F-AB03-61C346D6E2A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3E19277-B3EB-492F-AB03-61C346D6E2A6}"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1219202"/>
            <a:ext cx="1543050" cy="6949017"/>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1219202"/>
            <a:ext cx="4514850" cy="6949017"/>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1524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1524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12/13/2017</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6057900" y="8475134"/>
            <a:ext cx="457200" cy="486833"/>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12/13/2017</a:t>
            </a:fld>
            <a:endParaRPr lang="en-US"/>
          </a:p>
        </p:txBody>
      </p:sp>
      <p:sp>
        <p:nvSpPr>
          <p:cNvPr id="22" name="Нижний колонтитул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4263" y="269877"/>
            <a:ext cx="6885411" cy="865632"/>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wmf"/><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wmf"/><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wmf"/><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wmf"/><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24"/>
          <p:cNvSpPr>
            <a:spLocks noGrp="1"/>
          </p:cNvSpPr>
          <p:nvPr>
            <p:ph type="title"/>
          </p:nvPr>
        </p:nvSpPr>
        <p:spPr>
          <a:xfrm>
            <a:off x="342900" y="228600"/>
            <a:ext cx="6172200" cy="1661584"/>
          </a:xfrm>
        </p:spPr>
        <p:txBody>
          <a:bodyPr>
            <a:normAutofit/>
          </a:bodyPr>
          <a:lstStyle/>
          <a:p>
            <a:pPr algn="ctr"/>
            <a:r>
              <a:rPr lang="kk-KZ" sz="2400" dirty="0" smtClean="0">
                <a:solidFill>
                  <a:schemeClr val="accent1">
                    <a:lumMod val="50000"/>
                  </a:schemeClr>
                </a:solidFill>
                <a:latin typeface="Times New Roman" pitchFamily="18" charset="0"/>
                <a:cs typeface="Times New Roman" pitchFamily="18" charset="0"/>
              </a:rPr>
              <a:t/>
            </a:r>
            <a:br>
              <a:rPr lang="kk-KZ" sz="2400" dirty="0" smtClean="0">
                <a:solidFill>
                  <a:schemeClr val="accent1">
                    <a:lumMod val="50000"/>
                  </a:schemeClr>
                </a:solidFill>
                <a:latin typeface="Times New Roman" pitchFamily="18" charset="0"/>
                <a:cs typeface="Times New Roman" pitchFamily="18" charset="0"/>
              </a:rPr>
            </a:br>
            <a:r>
              <a:rPr lang="kk-KZ" sz="2400" dirty="0" smtClean="0">
                <a:solidFill>
                  <a:schemeClr val="accent1">
                    <a:lumMod val="50000"/>
                  </a:schemeClr>
                </a:solidFill>
                <a:latin typeface="Times New Roman" pitchFamily="18" charset="0"/>
                <a:cs typeface="Times New Roman" pitchFamily="18" charset="0"/>
              </a:rPr>
              <a:t/>
            </a:r>
            <a:br>
              <a:rPr lang="kk-KZ" sz="2400" dirty="0" smtClean="0">
                <a:solidFill>
                  <a:schemeClr val="accent1">
                    <a:lumMod val="50000"/>
                  </a:schemeClr>
                </a:solidFill>
                <a:latin typeface="Times New Roman" pitchFamily="18" charset="0"/>
                <a:cs typeface="Times New Roman" pitchFamily="18" charset="0"/>
              </a:rPr>
            </a:br>
            <a:endParaRPr lang="ru-RU" sz="2400" dirty="0">
              <a:solidFill>
                <a:schemeClr val="accent1">
                  <a:lumMod val="50000"/>
                </a:schemeClr>
              </a:solidFill>
              <a:latin typeface="Times New Roman" pitchFamily="18" charset="0"/>
              <a:cs typeface="Times New Roman" pitchFamily="18" charset="0"/>
            </a:endParaRPr>
          </a:p>
        </p:txBody>
      </p:sp>
      <p:grpSp>
        <p:nvGrpSpPr>
          <p:cNvPr id="1026" name="Group 2"/>
          <p:cNvGrpSpPr>
            <a:grpSpLocks/>
          </p:cNvGrpSpPr>
          <p:nvPr/>
        </p:nvGrpSpPr>
        <p:grpSpPr bwMode="auto">
          <a:xfrm>
            <a:off x="171450" y="2"/>
            <a:ext cx="6572250" cy="8839201"/>
            <a:chOff x="261" y="234"/>
            <a:chExt cx="11340" cy="16380"/>
          </a:xfrm>
        </p:grpSpPr>
        <p:pic>
          <p:nvPicPr>
            <p:cNvPr id="1027" name="Picture 3" descr="j0105250"/>
            <p:cNvPicPr preferRelativeResize="0">
              <a:picLocks noChangeArrowheads="1" noChangeShapeType="1"/>
            </p:cNvPicPr>
            <p:nvPr/>
          </p:nvPicPr>
          <p:blipFill>
            <a:blip r:embed="rId2"/>
            <a:srcRect/>
            <a:stretch>
              <a:fillRect/>
            </a:stretch>
          </p:blipFill>
          <p:spPr bwMode="auto">
            <a:xfrm>
              <a:off x="743" y="234"/>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1028" name="Picture 4" descr="j0105250"/>
            <p:cNvPicPr preferRelativeResize="0">
              <a:picLocks noChangeArrowheads="1" noChangeShapeType="1"/>
            </p:cNvPicPr>
            <p:nvPr/>
          </p:nvPicPr>
          <p:blipFill>
            <a:blip r:embed="rId2"/>
            <a:srcRect/>
            <a:stretch>
              <a:fillRect/>
            </a:stretch>
          </p:blipFill>
          <p:spPr bwMode="auto">
            <a:xfrm>
              <a:off x="907" y="15882"/>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1029" name="Picture 5" descr="j0105250"/>
            <p:cNvPicPr preferRelativeResize="0">
              <a:picLocks noChangeArrowheads="1" noChangeShapeType="1"/>
            </p:cNvPicPr>
            <p:nvPr/>
          </p:nvPicPr>
          <p:blipFill>
            <a:blip r:embed="rId2"/>
            <a:srcRect/>
            <a:stretch>
              <a:fillRect/>
            </a:stretch>
          </p:blipFill>
          <p:spPr bwMode="auto">
            <a:xfrm rot="5400000">
              <a:off x="-4540" y="5501"/>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1030" name="Picture 6" descr="j0105250"/>
            <p:cNvPicPr preferRelativeResize="0">
              <a:picLocks noChangeArrowheads="1" noChangeShapeType="1"/>
            </p:cNvPicPr>
            <p:nvPr/>
          </p:nvPicPr>
          <p:blipFill>
            <a:blip r:embed="rId2"/>
            <a:srcRect/>
            <a:stretch>
              <a:fillRect/>
            </a:stretch>
          </p:blipFill>
          <p:spPr bwMode="auto">
            <a:xfrm rot="5400000">
              <a:off x="6068" y="10615"/>
              <a:ext cx="10334" cy="732"/>
            </a:xfrm>
            <a:prstGeom prst="rect">
              <a:avLst/>
            </a:prstGeom>
            <a:noFill/>
            <a:ln w="9525" algn="in">
              <a:noFill/>
              <a:miter lim="800000"/>
              <a:headEnd/>
              <a:tailEnd/>
            </a:ln>
            <a:effectLst>
              <a:outerShdw dist="107763" dir="13500000" algn="ctr" rotWithShape="0">
                <a:srgbClr val="CCCCCC">
                  <a:alpha val="50000"/>
                </a:srgbClr>
              </a:outerShdw>
            </a:effectLst>
          </p:spPr>
        </p:pic>
      </p:grpSp>
      <p:grpSp>
        <p:nvGrpSpPr>
          <p:cNvPr id="14" name="Group 1"/>
          <p:cNvGrpSpPr>
            <a:grpSpLocks/>
          </p:cNvGrpSpPr>
          <p:nvPr/>
        </p:nvGrpSpPr>
        <p:grpSpPr bwMode="auto">
          <a:xfrm>
            <a:off x="5486400" y="304800"/>
            <a:ext cx="1187054" cy="965199"/>
            <a:chOff x="158" y="119"/>
            <a:chExt cx="997" cy="1042"/>
          </a:xfrm>
        </p:grpSpPr>
        <p:grpSp>
          <p:nvGrpSpPr>
            <p:cNvPr id="15" name="Group 2"/>
            <p:cNvGrpSpPr>
              <a:grpSpLocks/>
            </p:cNvGrpSpPr>
            <p:nvPr/>
          </p:nvGrpSpPr>
          <p:grpSpPr bwMode="auto">
            <a:xfrm>
              <a:off x="179" y="199"/>
              <a:ext cx="922" cy="910"/>
              <a:chOff x="179" y="199"/>
              <a:chExt cx="922" cy="910"/>
            </a:xfrm>
          </p:grpSpPr>
          <p:pic>
            <p:nvPicPr>
              <p:cNvPr id="18" name="Picture 3"/>
              <p:cNvPicPr>
                <a:picLocks noChangeAspect="1" noChangeArrowheads="1"/>
              </p:cNvPicPr>
              <p:nvPr/>
            </p:nvPicPr>
            <p:blipFill>
              <a:blip r:embed="rId3"/>
              <a:srcRect/>
              <a:stretch>
                <a:fillRect/>
              </a:stretch>
            </p:blipFill>
            <p:spPr bwMode="auto">
              <a:xfrm>
                <a:off x="179" y="199"/>
                <a:ext cx="922" cy="910"/>
              </a:xfrm>
              <a:prstGeom prst="rect">
                <a:avLst/>
              </a:prstGeom>
              <a:noFill/>
              <a:ln w="9525">
                <a:noFill/>
                <a:round/>
                <a:headEnd/>
                <a:tailEnd/>
              </a:ln>
            </p:spPr>
          </p:pic>
          <p:sp>
            <p:nvSpPr>
              <p:cNvPr id="19" name="Text Box 4"/>
              <p:cNvSpPr txBox="1">
                <a:spLocks noChangeArrowheads="1"/>
              </p:cNvSpPr>
              <p:nvPr/>
            </p:nvSpPr>
            <p:spPr bwMode="auto">
              <a:xfrm>
                <a:off x="179" y="199"/>
                <a:ext cx="922" cy="910"/>
              </a:xfrm>
              <a:prstGeom prst="rect">
                <a:avLst/>
              </a:prstGeom>
              <a:noFill/>
              <a:ln w="9525">
                <a:noFill/>
                <a:round/>
                <a:headEnd/>
                <a:tailEnd/>
              </a:ln>
            </p:spPr>
            <p:txBody>
              <a:bodyPr wrap="none" anchor="ctr"/>
              <a:lstStyle/>
              <a:p>
                <a:endParaRPr lang="kk-KZ" dirty="0"/>
              </a:p>
            </p:txBody>
          </p:sp>
        </p:grpSp>
        <p:sp>
          <p:nvSpPr>
            <p:cNvPr id="16" name="WordArt 5"/>
            <p:cNvSpPr>
              <a:spLocks noChangeArrowheads="1" noChangeShapeType="1" noTextEdit="1"/>
            </p:cNvSpPr>
            <p:nvPr/>
          </p:nvSpPr>
          <p:spPr bwMode="auto">
            <a:xfrm>
              <a:off x="158" y="293"/>
              <a:ext cx="998" cy="869"/>
            </a:xfrm>
            <a:prstGeom prst="rect">
              <a:avLst/>
            </a:prstGeom>
          </p:spPr>
          <p:txBody>
            <a:bodyPr spcFirstLastPara="1" wrap="none" fromWordArt="1">
              <a:prstTxWarp prst="textArchDown">
                <a:avLst>
                  <a:gd name="adj" fmla="val 0"/>
                </a:avLst>
              </a:prstTxWarp>
            </a:bodyPr>
            <a:lstStyle/>
            <a:p>
              <a:pPr algn="ctr"/>
              <a:r>
                <a:rPr lang="ru-RU" b="1" kern="10" dirty="0" smtClean="0">
                  <a:ln w="9360">
                    <a:solidFill>
                      <a:srgbClr val="FFCC00"/>
                    </a:solidFill>
                    <a:miter lim="800000"/>
                    <a:headEnd/>
                    <a:tailEnd/>
                  </a:ln>
                  <a:solidFill>
                    <a:srgbClr val="00B0F0"/>
                  </a:solidFill>
                  <a:latin typeface="Times New Roman" pitchFamily="18" charset="0"/>
                  <a:cs typeface="Times New Roman" pitchFamily="18" charset="0"/>
                </a:rPr>
                <a:t>16 ЖЕЛТО</a:t>
              </a:r>
              <a:r>
                <a:rPr lang="kk-KZ" b="1" kern="10" dirty="0" smtClean="0">
                  <a:ln w="9360">
                    <a:solidFill>
                      <a:srgbClr val="FFCC00"/>
                    </a:solidFill>
                    <a:miter lim="800000"/>
                    <a:headEnd/>
                    <a:tailEnd/>
                  </a:ln>
                  <a:solidFill>
                    <a:srgbClr val="00B0F0"/>
                  </a:solidFill>
                  <a:latin typeface="Times New Roman" pitchFamily="18" charset="0"/>
                  <a:cs typeface="Times New Roman" pitchFamily="18" charset="0"/>
                </a:rPr>
                <a:t>ҚСАН</a:t>
              </a:r>
            </a:p>
            <a:p>
              <a:pPr algn="ctr"/>
              <a:r>
                <a:rPr lang="ru-RU" b="1" kern="10" dirty="0" smtClean="0">
                  <a:ln w="9360">
                    <a:solidFill>
                      <a:srgbClr val="FFCC00"/>
                    </a:solidFill>
                    <a:miter lim="800000"/>
                    <a:headEnd/>
                    <a:tailEnd/>
                  </a:ln>
                  <a:solidFill>
                    <a:srgbClr val="00B0F0"/>
                  </a:solidFill>
                  <a:latin typeface="Times New Roman" pitchFamily="18" charset="0"/>
                  <a:cs typeface="Times New Roman" pitchFamily="18" charset="0"/>
                </a:rPr>
                <a:t>№1</a:t>
              </a:r>
              <a:endParaRPr lang="kk-KZ" b="1" kern="10" dirty="0" smtClean="0">
                <a:ln w="9360">
                  <a:solidFill>
                    <a:srgbClr val="FFCC00"/>
                  </a:solidFill>
                  <a:miter lim="800000"/>
                  <a:headEnd/>
                  <a:tailEnd/>
                </a:ln>
                <a:solidFill>
                  <a:srgbClr val="00B0F0"/>
                </a:solidFill>
                <a:latin typeface="Times New Roman" pitchFamily="18" charset="0"/>
                <a:cs typeface="Times New Roman" pitchFamily="18" charset="0"/>
              </a:endParaRPr>
            </a:p>
          </p:txBody>
        </p:sp>
        <p:sp>
          <p:nvSpPr>
            <p:cNvPr id="17" name="WordArt 6"/>
            <p:cNvSpPr>
              <a:spLocks noChangeArrowheads="1" noChangeShapeType="1" noTextEdit="1"/>
            </p:cNvSpPr>
            <p:nvPr/>
          </p:nvSpPr>
          <p:spPr bwMode="auto">
            <a:xfrm>
              <a:off x="158" y="119"/>
              <a:ext cx="998" cy="869"/>
            </a:xfrm>
            <a:prstGeom prst="rect">
              <a:avLst/>
            </a:prstGeom>
          </p:spPr>
          <p:txBody>
            <a:bodyPr spcFirstLastPara="1" wrap="none" fromWordArt="1">
              <a:prstTxWarp prst="textArchUp">
                <a:avLst>
                  <a:gd name="adj" fmla="val 10800004"/>
                </a:avLst>
              </a:prstTxWarp>
            </a:bodyPr>
            <a:lstStyle/>
            <a:p>
              <a:pPr algn="ctr"/>
              <a:r>
                <a:rPr lang="kk-KZ" b="1" kern="10" dirty="0" smtClean="0">
                  <a:ln w="9360">
                    <a:solidFill>
                      <a:srgbClr val="FFCC00"/>
                    </a:solidFill>
                    <a:miter lim="800000"/>
                    <a:headEnd/>
                    <a:tailEnd/>
                  </a:ln>
                  <a:solidFill>
                    <a:schemeClr val="bg2">
                      <a:lumMod val="50000"/>
                    </a:schemeClr>
                  </a:solidFill>
                  <a:latin typeface="Times New Roman"/>
                  <a:cs typeface="Times New Roman"/>
                </a:rPr>
                <a:t>ЖАСЫЛ 2017 ЖЫЛ</a:t>
              </a:r>
              <a:endParaRPr lang="ru-RU" b="1" kern="10" dirty="0">
                <a:ln w="9360">
                  <a:solidFill>
                    <a:srgbClr val="FFCC00"/>
                  </a:solidFill>
                  <a:miter lim="800000"/>
                  <a:headEnd/>
                  <a:tailEnd/>
                </a:ln>
                <a:solidFill>
                  <a:schemeClr val="bg2">
                    <a:lumMod val="50000"/>
                  </a:schemeClr>
                </a:solidFill>
                <a:latin typeface="Times New Roman"/>
                <a:cs typeface="Times New Roman"/>
              </a:endParaRPr>
            </a:p>
          </p:txBody>
        </p:sp>
      </p:grpSp>
      <p:sp>
        <p:nvSpPr>
          <p:cNvPr id="26" name="Заголовок 24"/>
          <p:cNvSpPr txBox="1">
            <a:spLocks/>
          </p:cNvSpPr>
          <p:nvPr/>
        </p:nvSpPr>
        <p:spPr>
          <a:xfrm>
            <a:off x="685800" y="2844800"/>
            <a:ext cx="5943600" cy="91440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400" b="0" i="0" u="none" strike="noStrike" kern="1200" cap="none" spc="0" normalizeH="0" baseline="0" noProof="0" dirty="0">
              <a:ln>
                <a:noFill/>
              </a:ln>
              <a:solidFill>
                <a:schemeClr val="accent1">
                  <a:lumMod val="50000"/>
                </a:schemeClr>
              </a:solidFill>
              <a:effectLst/>
              <a:uLnTx/>
              <a:uFillTx/>
              <a:latin typeface="Times New Roman" pitchFamily="18" charset="0"/>
              <a:ea typeface="+mj-ea"/>
              <a:cs typeface="Times New Roman" pitchFamily="18" charset="0"/>
            </a:endParaRPr>
          </a:p>
        </p:txBody>
      </p:sp>
      <p:sp>
        <p:nvSpPr>
          <p:cNvPr id="27" name="Заголовок 24"/>
          <p:cNvSpPr txBox="1">
            <a:spLocks/>
          </p:cNvSpPr>
          <p:nvPr/>
        </p:nvSpPr>
        <p:spPr>
          <a:xfrm>
            <a:off x="514350" y="1422400"/>
            <a:ext cx="4914900" cy="2133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ru-RU" sz="2400" b="0" i="0" u="none" strike="noStrike" kern="1200" cap="none" spc="0" normalizeH="0" baseline="0" noProof="0" dirty="0">
              <a:ln>
                <a:noFill/>
              </a:ln>
              <a:solidFill>
                <a:schemeClr val="accent1">
                  <a:lumMod val="50000"/>
                </a:schemeClr>
              </a:solidFill>
              <a:effectLst/>
              <a:uLnTx/>
              <a:uFillTx/>
              <a:latin typeface="Times New Roman" pitchFamily="18" charset="0"/>
              <a:ea typeface="+mj-ea"/>
              <a:cs typeface="Times New Roman" pitchFamily="18" charset="0"/>
            </a:endParaRPr>
          </a:p>
        </p:txBody>
      </p:sp>
      <p:sp>
        <p:nvSpPr>
          <p:cNvPr id="28" name="Скругленный прямоугольник 27"/>
          <p:cNvSpPr/>
          <p:nvPr/>
        </p:nvSpPr>
        <p:spPr>
          <a:xfrm>
            <a:off x="762000" y="2286000"/>
            <a:ext cx="5486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defRPr/>
            </a:pPr>
            <a:r>
              <a:rPr lang="kk-KZ" sz="1200" dirty="0" smtClean="0">
                <a:solidFill>
                  <a:schemeClr val="accent1">
                    <a:lumMod val="50000"/>
                  </a:schemeClr>
                </a:solidFill>
                <a:latin typeface="Times New Roman" pitchFamily="18" charset="0"/>
                <a:cs typeface="Times New Roman" pitchFamily="18" charset="0"/>
              </a:rPr>
              <a:t>Тәуелсіздімізді нығайту, еліміздің тұрақтылығы мен  орнықты дамуын қамтамасыз ету бағытында атқарылған ауқымды шараларды сөз еткенде бірінші кезекте мемлекетіміздің ресми орталығын Арқа төсіне көшіру ісі санамызда жаңғырады. Қазақстанның Тұңғыш Президенті – Елбасы Нұрсұлтан Назарбаевтың бастамасымен қолға алынып, жасампаздықпен жүзеге асырылған бұл игілікті істің нәтижесінде жаңа елорда – Астана ел тәуелсіздігінің басты нышанына, жалпыұлттық құндылыққа және халықты ынтымаққа, ортақ мүддеге жұмылдыра білген халықаралық деңгейдегі саяси-экономикалық, рухани –мәдени орталыққа айналды.</a:t>
            </a:r>
            <a:endParaRPr lang="ru-RU" sz="1200" dirty="0">
              <a:solidFill>
                <a:schemeClr val="accent1">
                  <a:lumMod val="50000"/>
                </a:schemeClr>
              </a:solidFill>
              <a:latin typeface="Times New Roman" pitchFamily="18" charset="0"/>
              <a:cs typeface="Times New Roman" pitchFamily="18" charset="0"/>
            </a:endParaRPr>
          </a:p>
        </p:txBody>
      </p:sp>
      <p:pic>
        <p:nvPicPr>
          <p:cNvPr id="29" name="Рисунок 28" descr="https://baribar.kz/wp-content/uploads/2016/02/eb160a4e3d33432a7ac52133456f73d8.jpg"/>
          <p:cNvPicPr/>
          <p:nvPr/>
        </p:nvPicPr>
        <p:blipFill>
          <a:blip r:embed="rId4"/>
          <a:srcRect/>
          <a:stretch>
            <a:fillRect/>
          </a:stretch>
        </p:blipFill>
        <p:spPr bwMode="auto">
          <a:xfrm>
            <a:off x="2286000" y="4724400"/>
            <a:ext cx="2209800" cy="2209800"/>
          </a:xfrm>
          <a:prstGeom prst="rect">
            <a:avLst/>
          </a:prstGeom>
          <a:noFill/>
          <a:ln w="9525">
            <a:noFill/>
            <a:miter lim="800000"/>
            <a:headEnd/>
            <a:tailEnd/>
          </a:ln>
        </p:spPr>
      </p:pic>
      <p:sp>
        <p:nvSpPr>
          <p:cNvPr id="30" name="Прямоугольник 29"/>
          <p:cNvSpPr/>
          <p:nvPr/>
        </p:nvSpPr>
        <p:spPr>
          <a:xfrm>
            <a:off x="457200" y="914402"/>
            <a:ext cx="2133600" cy="1169551"/>
          </a:xfrm>
          <a:prstGeom prst="rect">
            <a:avLst/>
          </a:prstGeom>
          <a:noFill/>
        </p:spPr>
        <p:txBody>
          <a:bodyPr wrap="square" lIns="91440" tIns="45720" rIns="91440" bIns="45720">
            <a:spAutoFit/>
          </a:bodyPr>
          <a:lstStyle/>
          <a:p>
            <a:r>
              <a:rPr lang="kk-KZ" sz="1400" b="1" cap="none"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Kz Times New Roman" pitchFamily="18" charset="0"/>
                <a:ea typeface="Kz Times New Roman" pitchFamily="18" charset="0"/>
                <a:cs typeface="Kz Times New Roman" pitchFamily="18" charset="0"/>
              </a:rPr>
              <a:t>Ж –ЖАСТАРЫ</a:t>
            </a:r>
          </a:p>
          <a:p>
            <a:r>
              <a:rPr lang="kk-KZ" sz="1400" b="1"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Kz Times New Roman" pitchFamily="18" charset="0"/>
                <a:ea typeface="Kz Times New Roman" pitchFamily="18" charset="0"/>
                <a:cs typeface="Kz Times New Roman" pitchFamily="18" charset="0"/>
              </a:rPr>
              <a:t>А – АЛҒЫР</a:t>
            </a:r>
          </a:p>
          <a:p>
            <a:r>
              <a:rPr lang="kk-KZ" sz="1400" b="1" cap="none"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Kz Times New Roman" pitchFamily="18" charset="0"/>
                <a:ea typeface="Kz Times New Roman" pitchFamily="18" charset="0"/>
                <a:cs typeface="Kz Times New Roman" pitchFamily="18" charset="0"/>
              </a:rPr>
              <a:t>С – СЫПАЙЫ</a:t>
            </a:r>
          </a:p>
          <a:p>
            <a:r>
              <a:rPr lang="kk-KZ" sz="1400" b="1"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Kz Times New Roman" pitchFamily="18" charset="0"/>
                <a:ea typeface="Kz Times New Roman" pitchFamily="18" charset="0"/>
                <a:cs typeface="Kz Times New Roman" pitchFamily="18" charset="0"/>
              </a:rPr>
              <a:t>Ы – ЫНТАЛЫ</a:t>
            </a:r>
          </a:p>
          <a:p>
            <a:r>
              <a:rPr lang="kk-KZ" sz="1400" b="1" cap="none"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Kz Times New Roman" pitchFamily="18" charset="0"/>
                <a:ea typeface="Kz Times New Roman" pitchFamily="18" charset="0"/>
                <a:cs typeface="Kz Times New Roman" pitchFamily="18" charset="0"/>
              </a:rPr>
              <a:t>Л - ЛАЙЫҚТЫ</a:t>
            </a:r>
            <a:endParaRPr lang="ru-RU" sz="1400" b="1" cap="none" spc="300" dirty="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Kz Times New Roman" pitchFamily="18" charset="0"/>
              <a:ea typeface="Kz Times New Roman" pitchFamily="18" charset="0"/>
              <a:cs typeface="Kz Times New Roman" pitchFamily="18" charset="0"/>
            </a:endParaRPr>
          </a:p>
        </p:txBody>
      </p:sp>
      <p:sp>
        <p:nvSpPr>
          <p:cNvPr id="32" name="Прямоугольник 31"/>
          <p:cNvSpPr/>
          <p:nvPr/>
        </p:nvSpPr>
        <p:spPr>
          <a:xfrm>
            <a:off x="838201" y="5486400"/>
            <a:ext cx="489531"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endParaRPr lang="ru-RU" sz="5400" b="1" cap="none" spc="150" dirty="0">
              <a:ln w="11430"/>
              <a:solidFill>
                <a:srgbClr val="F8F8F8"/>
              </a:solidFill>
              <a:effectLst>
                <a:outerShdw blurRad="25400" algn="tl" rotWithShape="0">
                  <a:srgbClr val="000000">
                    <a:alpha val="43000"/>
                  </a:srgbClr>
                </a:outerShdw>
              </a:effectLst>
            </a:endParaRPr>
          </a:p>
        </p:txBody>
      </p:sp>
      <p:pic>
        <p:nvPicPr>
          <p:cNvPr id="20" name="Рисунок 19" descr="https://goo.kz/media/img/blog/5a126c7c48b6b.jpg"/>
          <p:cNvPicPr/>
          <p:nvPr/>
        </p:nvPicPr>
        <p:blipFill>
          <a:blip r:embed="rId5"/>
          <a:srcRect/>
          <a:stretch>
            <a:fillRect/>
          </a:stretch>
        </p:blipFill>
        <p:spPr bwMode="auto">
          <a:xfrm>
            <a:off x="2438400" y="838202"/>
            <a:ext cx="2819400" cy="1219199"/>
          </a:xfrm>
          <a:prstGeom prst="rect">
            <a:avLst/>
          </a:prstGeom>
          <a:noFill/>
          <a:ln w="9525">
            <a:noFill/>
            <a:miter lim="800000"/>
            <a:headEnd/>
            <a:tailEnd/>
          </a:ln>
        </p:spPr>
      </p:pic>
      <p:sp>
        <p:nvSpPr>
          <p:cNvPr id="21" name="Прямоугольник 20"/>
          <p:cNvSpPr/>
          <p:nvPr/>
        </p:nvSpPr>
        <p:spPr>
          <a:xfrm>
            <a:off x="533400" y="4419600"/>
            <a:ext cx="5791200" cy="400110"/>
          </a:xfrm>
          <a:prstGeom prst="rect">
            <a:avLst/>
          </a:prstGeom>
          <a:noFill/>
        </p:spPr>
        <p:txBody>
          <a:bodyPr wrap="square" lIns="91440" tIns="45720" rIns="91440" bIns="45720">
            <a:spAutoFit/>
          </a:bodyPr>
          <a:lstStyle/>
          <a:p>
            <a:pPr algn="ctr"/>
            <a:r>
              <a:rPr lang="kk-KZ" sz="20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Kz Times New Roman" pitchFamily="18" charset="0"/>
                <a:ea typeface="Kz Times New Roman" pitchFamily="18" charset="0"/>
                <a:cs typeface="Kz Times New Roman" pitchFamily="18" charset="0"/>
              </a:rPr>
              <a:t>ҚАЗАҚСТАННЫҢ БОЛАШАҚ ЖАСТАРЫ</a:t>
            </a:r>
            <a:endParaRPr lang="ru-RU" sz="20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Kz Times New Roman" pitchFamily="18" charset="0"/>
              <a:ea typeface="Kz Times New Roman" pitchFamily="18" charset="0"/>
              <a:cs typeface="Kz Times New Roman" pitchFamily="18" charset="0"/>
            </a:endParaRPr>
          </a:p>
        </p:txBody>
      </p:sp>
      <p:pic>
        <p:nvPicPr>
          <p:cNvPr id="22" name="Рисунок 21" descr="http://24.kz/media/k2/items/cache/497f620847abad2ee8b4f48453d73313_XL.jpg"/>
          <p:cNvPicPr/>
          <p:nvPr/>
        </p:nvPicPr>
        <p:blipFill>
          <a:blip r:embed="rId6"/>
          <a:srcRect/>
          <a:stretch>
            <a:fillRect/>
          </a:stretch>
        </p:blipFill>
        <p:spPr bwMode="auto">
          <a:xfrm rot="19952669">
            <a:off x="624413" y="5271903"/>
            <a:ext cx="1623317" cy="3105149"/>
          </a:xfrm>
          <a:prstGeom prst="rect">
            <a:avLst/>
          </a:prstGeom>
          <a:noFill/>
          <a:ln w="9525">
            <a:noFill/>
            <a:miter lim="800000"/>
            <a:headEnd/>
            <a:tailEnd/>
          </a:ln>
        </p:spPr>
      </p:pic>
      <p:pic>
        <p:nvPicPr>
          <p:cNvPr id="23" name="Рисунок 22" descr="http://old.aikyn.kz/public/uploads/28804-6-bolasha_ty_k_lt_belsen_ru.jpg"/>
          <p:cNvPicPr/>
          <p:nvPr/>
        </p:nvPicPr>
        <p:blipFill>
          <a:blip r:embed="rId7"/>
          <a:srcRect/>
          <a:stretch>
            <a:fillRect/>
          </a:stretch>
        </p:blipFill>
        <p:spPr bwMode="auto">
          <a:xfrm rot="1465260">
            <a:off x="4477801" y="5186147"/>
            <a:ext cx="1809750" cy="3151168"/>
          </a:xfrm>
          <a:prstGeom prst="rect">
            <a:avLst/>
          </a:prstGeom>
          <a:noFill/>
          <a:ln w="9525">
            <a:noFill/>
            <a:miter lim="800000"/>
            <a:headEnd/>
            <a:tailEnd/>
          </a:ln>
        </p:spPr>
      </p:pic>
      <p:sp>
        <p:nvSpPr>
          <p:cNvPr id="24" name="Овал 23"/>
          <p:cNvSpPr/>
          <p:nvPr/>
        </p:nvSpPr>
        <p:spPr>
          <a:xfrm>
            <a:off x="6096000" y="8229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1</a:t>
            </a:r>
            <a:endParaRPr lang="ru-RU" dirty="0"/>
          </a:p>
        </p:txBody>
      </p:sp>
      <p:pic>
        <p:nvPicPr>
          <p:cNvPr id="31" name="Рисунок 30" descr="C:\Users\Аигерим\Desktop\фото библиотека\20161128_091537.jpg"/>
          <p:cNvPicPr/>
          <p:nvPr/>
        </p:nvPicPr>
        <p:blipFill>
          <a:blip r:embed="rId8" cstate="print"/>
          <a:srcRect/>
          <a:stretch>
            <a:fillRect/>
          </a:stretch>
        </p:blipFill>
        <p:spPr bwMode="auto">
          <a:xfrm>
            <a:off x="2209800" y="6781800"/>
            <a:ext cx="2590800" cy="1851837"/>
          </a:xfrm>
          <a:prstGeom prst="rect">
            <a:avLst/>
          </a:prstGeom>
          <a:noFill/>
          <a:ln w="9525">
            <a:noFill/>
            <a:miter lim="800000"/>
            <a:headEnd/>
            <a:tailEnd/>
          </a:ln>
        </p:spPr>
      </p:pic>
      <p:sp>
        <p:nvSpPr>
          <p:cNvPr id="33" name="Скругленный прямоугольник 32"/>
          <p:cNvSpPr/>
          <p:nvPr/>
        </p:nvSpPr>
        <p:spPr>
          <a:xfrm>
            <a:off x="1524000" y="304800"/>
            <a:ext cx="3810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Жасыл ауылының негізгі мектебі</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0" y="304801"/>
            <a:ext cx="6858000" cy="8610600"/>
            <a:chOff x="261" y="234"/>
            <a:chExt cx="11340" cy="16380"/>
          </a:xfrm>
        </p:grpSpPr>
        <p:pic>
          <p:nvPicPr>
            <p:cNvPr id="7" name="Picture 3" descr="j0105250"/>
            <p:cNvPicPr preferRelativeResize="0">
              <a:picLocks noChangeArrowheads="1" noChangeShapeType="1"/>
            </p:cNvPicPr>
            <p:nvPr/>
          </p:nvPicPr>
          <p:blipFill>
            <a:blip r:embed="rId2"/>
            <a:srcRect/>
            <a:stretch>
              <a:fillRect/>
            </a:stretch>
          </p:blipFill>
          <p:spPr bwMode="auto">
            <a:xfrm>
              <a:off x="743" y="234"/>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8" name="Picture 4" descr="j0105250"/>
            <p:cNvPicPr preferRelativeResize="0">
              <a:picLocks noChangeArrowheads="1" noChangeShapeType="1"/>
            </p:cNvPicPr>
            <p:nvPr/>
          </p:nvPicPr>
          <p:blipFill>
            <a:blip r:embed="rId2"/>
            <a:srcRect/>
            <a:stretch>
              <a:fillRect/>
            </a:stretch>
          </p:blipFill>
          <p:spPr bwMode="auto">
            <a:xfrm>
              <a:off x="907" y="15882"/>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9" name="Picture 5" descr="j0105250"/>
            <p:cNvPicPr preferRelativeResize="0">
              <a:picLocks noChangeArrowheads="1" noChangeShapeType="1"/>
            </p:cNvPicPr>
            <p:nvPr/>
          </p:nvPicPr>
          <p:blipFill>
            <a:blip r:embed="rId2"/>
            <a:srcRect/>
            <a:stretch>
              <a:fillRect/>
            </a:stretch>
          </p:blipFill>
          <p:spPr bwMode="auto">
            <a:xfrm rot="5400000">
              <a:off x="-4540" y="7789"/>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10" name="Picture 6" descr="j0105250"/>
            <p:cNvPicPr preferRelativeResize="0">
              <a:picLocks noChangeArrowheads="1" noChangeShapeType="1"/>
            </p:cNvPicPr>
            <p:nvPr/>
          </p:nvPicPr>
          <p:blipFill>
            <a:blip r:embed="rId2"/>
            <a:srcRect/>
            <a:stretch>
              <a:fillRect/>
            </a:stretch>
          </p:blipFill>
          <p:spPr bwMode="auto">
            <a:xfrm rot="5400000">
              <a:off x="6068" y="7934"/>
              <a:ext cx="10334" cy="732"/>
            </a:xfrm>
            <a:prstGeom prst="rect">
              <a:avLst/>
            </a:prstGeom>
            <a:noFill/>
            <a:ln w="9525" algn="in">
              <a:noFill/>
              <a:miter lim="800000"/>
              <a:headEnd/>
              <a:tailEnd/>
            </a:ln>
            <a:effectLst>
              <a:outerShdw dist="107763" dir="13500000" algn="ctr" rotWithShape="0">
                <a:srgbClr val="CCCCCC">
                  <a:alpha val="50000"/>
                </a:srgbClr>
              </a:outerShdw>
            </a:effectLst>
          </p:spPr>
        </p:pic>
      </p:grpSp>
      <p:pic>
        <p:nvPicPr>
          <p:cNvPr id="2050" name="Picture 2" descr="https://scontent.cdninstagram.com/hphotos-xaf1/t51.2885-15/e15/11376238_1675401432680918_2059300221_n.jpg"/>
          <p:cNvPicPr>
            <a:picLocks noChangeAspect="1" noChangeArrowheads="1"/>
          </p:cNvPicPr>
          <p:nvPr/>
        </p:nvPicPr>
        <p:blipFill>
          <a:blip r:embed="rId3"/>
          <a:srcRect/>
          <a:stretch>
            <a:fillRect/>
          </a:stretch>
        </p:blipFill>
        <p:spPr bwMode="auto">
          <a:xfrm>
            <a:off x="533400" y="3505200"/>
            <a:ext cx="5638800" cy="1828800"/>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11" name="Овал 10"/>
          <p:cNvSpPr/>
          <p:nvPr/>
        </p:nvSpPr>
        <p:spPr>
          <a:xfrm>
            <a:off x="6019800" y="8382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2</a:t>
            </a:r>
            <a:endParaRPr lang="ru-RU" dirty="0"/>
          </a:p>
        </p:txBody>
      </p:sp>
      <p:sp>
        <p:nvSpPr>
          <p:cNvPr id="12" name="Прямоугольник 11"/>
          <p:cNvSpPr/>
          <p:nvPr/>
        </p:nvSpPr>
        <p:spPr>
          <a:xfrm>
            <a:off x="381000" y="5334000"/>
            <a:ext cx="6248400" cy="2862323"/>
          </a:xfrm>
          <a:prstGeom prst="rect">
            <a:avLst/>
          </a:prstGeom>
        </p:spPr>
        <p:txBody>
          <a:bodyPr wrap="square">
            <a:spAutoFit/>
          </a:bodyPr>
          <a:lstStyle/>
          <a:p>
            <a:r>
              <a:rPr lang="kk-KZ" sz="1200" spc="150" dirty="0" smtClean="0">
                <a:ln w="11430"/>
                <a:solidFill>
                  <a:schemeClr val="tx2"/>
                </a:solidFill>
                <a:effectLst>
                  <a:outerShdw blurRad="25400" algn="tl" rotWithShape="0">
                    <a:srgbClr val="000000">
                      <a:alpha val="43000"/>
                    </a:srgbClr>
                  </a:outerShdw>
                </a:effectLst>
                <a:latin typeface="Times New Roman" pitchFamily="18" charset="0"/>
                <a:cs typeface="Times New Roman" pitchFamily="18" charset="0"/>
              </a:rPr>
              <a:t>1999 жылы ЮНЕСКО  –ның шешіміммен Астана қаласы “Бейбітшілік қаласы” деген жоғары мәртебе ие болды. Бұл атақ қысқа мерзім іщінде әлеуметтік – экономиқалық, саяси және мәдени дамуда неғұрлым әсерлі әрі қуатты өсуге, тұрақты этниаралық қатынасты орнықтыруға қол жеткізе алған ғаламшардың жас қалаларына беріліп жүр.</a:t>
            </a:r>
          </a:p>
          <a:p>
            <a:r>
              <a:rPr lang="kk-KZ" sz="1200" spc="150" dirty="0" smtClean="0">
                <a:ln w="11430"/>
                <a:solidFill>
                  <a:schemeClr val="tx2"/>
                </a:solidFill>
                <a:effectLst>
                  <a:outerShdw blurRad="25400" algn="tl" rotWithShape="0">
                    <a:srgbClr val="000000">
                      <a:alpha val="43000"/>
                    </a:srgbClr>
                  </a:outerShdw>
                </a:effectLst>
                <a:latin typeface="Times New Roman" pitchFamily="18" charset="0"/>
                <a:cs typeface="Times New Roman" pitchFamily="18" charset="0"/>
              </a:rPr>
              <a:t>Қазір Астана барша әлемге танымал қала болды. Астана қаласында түрлі халықаралық аса маңызды шаралар өтіп тұрады. Әлемнің дәстүрлі діндері лидерлерінің бас қосулары, халықаралық форумдар, саммиттер мен конференциялар, ірі спорттық, мәдени шаралар өткізуде Астана қаласы әлем жұртшылығының сүйіспеншілігіне бөленіп келеді. Биыл Елордамызда ЕХРО -2017 халықаралық мамандандырылған көрмесі аса табысты өтті.</a:t>
            </a:r>
          </a:p>
          <a:p>
            <a:r>
              <a:rPr lang="kk-KZ" sz="1200" spc="150" dirty="0" smtClean="0">
                <a:ln w="11430"/>
                <a:solidFill>
                  <a:schemeClr val="tx2"/>
                </a:solidFill>
                <a:effectLst>
                  <a:outerShdw blurRad="25400" algn="tl" rotWithShape="0">
                    <a:srgbClr val="000000">
                      <a:alpha val="43000"/>
                    </a:srgbClr>
                  </a:outerShdw>
                </a:effectLst>
                <a:latin typeface="Times New Roman" pitchFamily="18" charset="0"/>
                <a:cs typeface="Times New Roman" pitchFamily="18" charset="0"/>
              </a:rPr>
              <a:t>Астана-Тәуелсіздігіміздің жүрегі. АСТАНА – Тәуелсіздігіміздің тереңге тарттар тамыры.         </a:t>
            </a:r>
          </a:p>
          <a:p>
            <a:pPr algn="r"/>
            <a:r>
              <a:rPr lang="kk-KZ" sz="1200" b="1" dirty="0" smtClean="0">
                <a:latin typeface="Kz Times New Roman" pitchFamily="18" charset="0"/>
                <a:ea typeface="Kz Times New Roman" pitchFamily="18" charset="0"/>
                <a:cs typeface="Kz Times New Roman" pitchFamily="18" charset="0"/>
              </a:rPr>
              <a:t>“Жас </a:t>
            </a:r>
            <a:r>
              <a:rPr lang="kk-KZ" sz="1200" b="1" dirty="0" smtClean="0">
                <a:latin typeface="Kz Times New Roman" pitchFamily="18" charset="0"/>
                <a:ea typeface="Kz Times New Roman" pitchFamily="18" charset="0"/>
                <a:cs typeface="Kz Times New Roman" pitchFamily="18" charset="0"/>
              </a:rPr>
              <a:t>ұлан”БҰ </a:t>
            </a:r>
            <a:r>
              <a:rPr lang="kk-KZ" sz="1200" b="1" spc="150" dirty="0" smtClean="0">
                <a:ln w="11430"/>
                <a:solidFill>
                  <a:schemeClr val="tx2"/>
                </a:solidFill>
                <a:effectLst>
                  <a:outerShdw blurRad="25400" algn="tl" rotWithShape="0">
                    <a:srgbClr val="000000">
                      <a:alpha val="43000"/>
                    </a:srgbClr>
                  </a:outerShdw>
                </a:effectLst>
                <a:latin typeface="Times New Roman" pitchFamily="18" charset="0"/>
                <a:cs typeface="Times New Roman" pitchFamily="18" charset="0"/>
              </a:rPr>
              <a:t> </a:t>
            </a:r>
            <a:r>
              <a:rPr lang="kk-KZ" sz="1200" spc="150" dirty="0" smtClean="0">
                <a:ln w="11430"/>
                <a:solidFill>
                  <a:schemeClr val="tx2"/>
                </a:solidFill>
                <a:effectLst>
                  <a:outerShdw blurRad="25400" algn="tl" rotWithShape="0">
                    <a:srgbClr val="000000">
                      <a:alpha val="43000"/>
                    </a:srgbClr>
                  </a:outerShdw>
                </a:effectLst>
                <a:latin typeface="Times New Roman" pitchFamily="18" charset="0"/>
                <a:cs typeface="Times New Roman" pitchFamily="18" charset="0"/>
              </a:rPr>
              <a:t>Иманжанов Алмас 9 сынып оқушысы</a:t>
            </a:r>
            <a:endParaRPr lang="ru-RU" sz="1200" spc="150" dirty="0">
              <a:ln w="11430"/>
              <a:solidFill>
                <a:schemeClr val="tx2"/>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16" name="Блок-схема: сохраненные данные 15"/>
          <p:cNvSpPr/>
          <p:nvPr/>
        </p:nvSpPr>
        <p:spPr>
          <a:xfrm>
            <a:off x="0" y="762000"/>
            <a:ext cx="6858000" cy="9906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t>Тәуелсіздік тарихының бір сәті</a:t>
            </a:r>
          </a:p>
          <a:p>
            <a:r>
              <a:rPr lang="kk-KZ" u="sng" dirty="0" smtClean="0"/>
              <a:t>Нұрсұлтан Назарбаев:</a:t>
            </a:r>
            <a:endParaRPr lang="ru-RU" u="sng" dirty="0"/>
          </a:p>
        </p:txBody>
      </p:sp>
      <p:sp>
        <p:nvSpPr>
          <p:cNvPr id="18" name="Прямоугольник 17"/>
          <p:cNvSpPr/>
          <p:nvPr/>
        </p:nvSpPr>
        <p:spPr>
          <a:xfrm>
            <a:off x="381000" y="1752601"/>
            <a:ext cx="5943600" cy="1569660"/>
          </a:xfrm>
          <a:prstGeom prst="rect">
            <a:avLst/>
          </a:prstGeom>
        </p:spPr>
        <p:txBody>
          <a:bodyPr wrap="square">
            <a:spAutoFit/>
          </a:bodyPr>
          <a:lstStyle/>
          <a:p>
            <a:r>
              <a:rPr lang="kk-KZ" sz="1200" b="1" spc="150" dirty="0" smtClean="0">
                <a:ln w="11430"/>
                <a:solidFill>
                  <a:schemeClr val="accent2"/>
                </a:solidFill>
                <a:effectLst>
                  <a:outerShdw blurRad="25400" algn="tl" rotWithShape="0">
                    <a:srgbClr val="000000">
                      <a:alpha val="43000"/>
                    </a:srgbClr>
                  </a:outerShdw>
                </a:effectLst>
                <a:latin typeface="Times New Roman" pitchFamily="18" charset="0"/>
                <a:cs typeface="Times New Roman" pitchFamily="18" charset="0"/>
              </a:rPr>
              <a:t>Астана арқылы жаһанға жаңа Қазақстанды аштық. Дегенмен, бұл қаланы біз ең бірінші өзіміз үшін аштық, өз Отанымыз үшін аштық. Астана құрылысы – еліміздің зор әлеуетін көрсеткен посткеңестік кеңістіктегі аса күрделі жоба. Бүгінде Астана – Қазақстанның жаңа тарихының бастауы!</a:t>
            </a:r>
          </a:p>
          <a:p>
            <a:r>
              <a:rPr lang="kk-KZ" sz="1200" spc="150" dirty="0" smtClean="0">
                <a:ln w="11430"/>
                <a:solidFill>
                  <a:schemeClr val="tx2"/>
                </a:solidFill>
                <a:effectLst>
                  <a:outerShdw blurRad="25400" algn="tl" rotWithShape="0">
                    <a:srgbClr val="000000">
                      <a:alpha val="43000"/>
                    </a:srgbClr>
                  </a:outerShdw>
                </a:effectLst>
                <a:latin typeface="Times New Roman" pitchFamily="18" charset="0"/>
                <a:cs typeface="Times New Roman" pitchFamily="18" charset="0"/>
              </a:rPr>
              <a:t>1999 жылы 10 желтоқсанда, осыдан 20 жыл бұрын Қазақстан Республикасының Президенті Нұрсұлтан Назарбаевтың Жарлығымен Ақмола қаласы ресми түрде мемлекет астанасы болып жарияланды.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bilimsite.kz/uploads/posts/2017-10/1508083140_ruhani-zhangyr.jpg"/>
          <p:cNvPicPr/>
          <p:nvPr/>
        </p:nvPicPr>
        <p:blipFill>
          <a:blip r:embed="rId2"/>
          <a:srcRect/>
          <a:stretch>
            <a:fillRect/>
          </a:stretch>
        </p:blipFill>
        <p:spPr bwMode="auto">
          <a:xfrm>
            <a:off x="3505201" y="1219200"/>
            <a:ext cx="2962275" cy="2590800"/>
          </a:xfrm>
          <a:prstGeom prst="rect">
            <a:avLst/>
          </a:prstGeom>
          <a:noFill/>
          <a:ln w="9525">
            <a:noFill/>
            <a:miter lim="800000"/>
            <a:headEnd/>
            <a:tailEnd/>
          </a:ln>
        </p:spPr>
      </p:pic>
      <p:grpSp>
        <p:nvGrpSpPr>
          <p:cNvPr id="4" name="Group 2"/>
          <p:cNvGrpSpPr>
            <a:grpSpLocks/>
          </p:cNvGrpSpPr>
          <p:nvPr/>
        </p:nvGrpSpPr>
        <p:grpSpPr bwMode="auto">
          <a:xfrm>
            <a:off x="171450" y="1"/>
            <a:ext cx="6572250" cy="8839203"/>
            <a:chOff x="261" y="234"/>
            <a:chExt cx="11340" cy="16380"/>
          </a:xfrm>
        </p:grpSpPr>
        <p:pic>
          <p:nvPicPr>
            <p:cNvPr id="5" name="Picture 3" descr="j0105250"/>
            <p:cNvPicPr preferRelativeResize="0">
              <a:picLocks noChangeArrowheads="1" noChangeShapeType="1"/>
            </p:cNvPicPr>
            <p:nvPr/>
          </p:nvPicPr>
          <p:blipFill>
            <a:blip r:embed="rId3"/>
            <a:srcRect/>
            <a:stretch>
              <a:fillRect/>
            </a:stretch>
          </p:blipFill>
          <p:spPr bwMode="auto">
            <a:xfrm>
              <a:off x="743" y="234"/>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6" name="Picture 4" descr="j0105250"/>
            <p:cNvPicPr preferRelativeResize="0">
              <a:picLocks noChangeArrowheads="1" noChangeShapeType="1"/>
            </p:cNvPicPr>
            <p:nvPr/>
          </p:nvPicPr>
          <p:blipFill>
            <a:blip r:embed="rId3"/>
            <a:srcRect/>
            <a:stretch>
              <a:fillRect/>
            </a:stretch>
          </p:blipFill>
          <p:spPr bwMode="auto">
            <a:xfrm>
              <a:off x="907" y="15882"/>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8" name="Picture 5" descr="j0105250"/>
            <p:cNvPicPr preferRelativeResize="0">
              <a:picLocks noChangeArrowheads="1" noChangeShapeType="1"/>
            </p:cNvPicPr>
            <p:nvPr/>
          </p:nvPicPr>
          <p:blipFill>
            <a:blip r:embed="rId3"/>
            <a:srcRect/>
            <a:stretch>
              <a:fillRect/>
            </a:stretch>
          </p:blipFill>
          <p:spPr bwMode="auto">
            <a:xfrm rot="5400000">
              <a:off x="-4540" y="5501"/>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9" name="Picture 6" descr="j0105250"/>
            <p:cNvPicPr preferRelativeResize="0">
              <a:picLocks noChangeArrowheads="1" noChangeShapeType="1"/>
            </p:cNvPicPr>
            <p:nvPr/>
          </p:nvPicPr>
          <p:blipFill>
            <a:blip r:embed="rId3"/>
            <a:srcRect/>
            <a:stretch>
              <a:fillRect/>
            </a:stretch>
          </p:blipFill>
          <p:spPr bwMode="auto">
            <a:xfrm rot="5400000">
              <a:off x="6068" y="10615"/>
              <a:ext cx="10334" cy="732"/>
            </a:xfrm>
            <a:prstGeom prst="rect">
              <a:avLst/>
            </a:prstGeom>
            <a:noFill/>
            <a:ln w="9525" algn="in">
              <a:noFill/>
              <a:miter lim="800000"/>
              <a:headEnd/>
              <a:tailEnd/>
            </a:ln>
            <a:effectLst>
              <a:outerShdw dist="107763" dir="13500000" algn="ctr" rotWithShape="0">
                <a:srgbClr val="CCCCCC">
                  <a:alpha val="50000"/>
                </a:srgbClr>
              </a:outerShdw>
            </a:effectLst>
          </p:spPr>
        </p:pic>
      </p:grpSp>
      <p:sp>
        <p:nvSpPr>
          <p:cNvPr id="10" name="Овал 9"/>
          <p:cNvSpPr/>
          <p:nvPr/>
        </p:nvSpPr>
        <p:spPr>
          <a:xfrm>
            <a:off x="5943600" y="81534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3</a:t>
            </a:r>
            <a:endParaRPr lang="ru-RU" dirty="0"/>
          </a:p>
        </p:txBody>
      </p:sp>
      <p:sp>
        <p:nvSpPr>
          <p:cNvPr id="1025" name="Rectangle 1"/>
          <p:cNvSpPr>
            <a:spLocks noChangeArrowheads="1"/>
          </p:cNvSpPr>
          <p:nvPr/>
        </p:nvSpPr>
        <p:spPr bwMode="auto">
          <a:xfrm>
            <a:off x="457200" y="990601"/>
            <a:ext cx="3048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Елбасының</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Болашаққа</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бағдар</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рухани</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жаңғыру</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мақаласында</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сондай-ақ</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Туған</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жер</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деген</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бағдарламаға</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да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ерекше</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мән</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берілгені</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белгілі</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Аталған</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жобаның</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басты</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мақсаты</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ауыл-аймақтардағы</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мәдени</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рухани</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өмірді</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жандандырып</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ауыл</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тұрғындарының</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әлеуетін</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333333"/>
                </a:solidFill>
                <a:effectLst/>
                <a:latin typeface="Kz Times New Roman" pitchFamily="18" charset="0"/>
                <a:ea typeface="Kz Times New Roman" pitchFamily="18" charset="0"/>
                <a:cs typeface="Kz Times New Roman" pitchFamily="18" charset="0"/>
              </a:rPr>
              <a:t>арттыру</a:t>
            </a:r>
            <a:r>
              <a:rPr kumimoji="0" lang="ru-RU"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 </a:t>
            </a:r>
            <a:r>
              <a:rPr kumimoji="0" lang="kk-KZ" sz="1200" b="0" i="0" u="none" strike="noStrike" cap="none" normalizeH="0" baseline="0" dirty="0" smtClean="0">
                <a:ln>
                  <a:noFill/>
                </a:ln>
                <a:solidFill>
                  <a:srgbClr val="333333"/>
                </a:solidFill>
                <a:effectLst/>
                <a:latin typeface="Kz Times New Roman" pitchFamily="18" charset="0"/>
                <a:ea typeface="Kz Times New Roman" pitchFamily="18" charset="0"/>
                <a:cs typeface="Kz Times New Roman" pitchFamily="18" charset="0"/>
              </a:rPr>
              <a:t>Сондықтан «Рухани жаңғыру» бағдарламасы бойынша қыркүйек айында өткізілген </a:t>
            </a:r>
            <a:r>
              <a:rPr kumimoji="0" lang="kk-KZ" sz="12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«Болашаққа бағдар, рухани жаңғырту»атты көрме ұйымдастырылды жауапты кітапханашы Хаңжаң М, «Мен Қазақстан азаматы» әлеуметтік жоба атты сынып сағаттар өткізілді., Мамандықтар тізбегі атты сайыс өткізілді.</a:t>
            </a:r>
          </a:p>
          <a:p>
            <a:pPr marL="0" marR="0" lvl="0" indent="0" algn="r" defTabSz="914400" rtl="0" eaLnBrk="1" fontAlgn="base" latinLnBrk="0" hangingPunct="1">
              <a:lnSpc>
                <a:spcPct val="100000"/>
              </a:lnSpc>
              <a:spcBef>
                <a:spcPct val="0"/>
              </a:spcBef>
              <a:spcAft>
                <a:spcPct val="0"/>
              </a:spcAft>
              <a:buClrTx/>
              <a:buSzTx/>
              <a:buFontTx/>
              <a:buNone/>
              <a:tabLst/>
            </a:pPr>
            <a:r>
              <a:rPr lang="kk-KZ" sz="1200" dirty="0" smtClean="0">
                <a:latin typeface="Kz Times New Roman" pitchFamily="18" charset="0"/>
                <a:ea typeface="Kz Times New Roman" pitchFamily="18" charset="0"/>
                <a:cs typeface="Kz Times New Roman" pitchFamily="18" charset="0"/>
              </a:rPr>
              <a:t>                                                                                               </a:t>
            </a:r>
            <a:r>
              <a:rPr lang="kk-KZ" sz="1600" dirty="0" smtClean="0">
                <a:latin typeface="Kz Times New Roman" pitchFamily="18" charset="0"/>
                <a:ea typeface="Kz Times New Roman" pitchFamily="18" charset="0"/>
                <a:cs typeface="Kz Times New Roman" pitchFamily="18" charset="0"/>
              </a:rPr>
              <a:t>Жасыл НМ</a:t>
            </a:r>
            <a:endParaRPr kumimoji="0" lang="kk-KZ" sz="1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p:txBody>
      </p:sp>
      <p:sp>
        <p:nvSpPr>
          <p:cNvPr id="13" name="Содержимое 12"/>
          <p:cNvSpPr>
            <a:spLocks noGrp="1"/>
          </p:cNvSpPr>
          <p:nvPr>
            <p:ph sz="quarter" idx="2"/>
          </p:nvPr>
        </p:nvSpPr>
        <p:spPr>
          <a:xfrm>
            <a:off x="457200" y="4267200"/>
            <a:ext cx="6172200" cy="4114800"/>
          </a:xfrm>
        </p:spPr>
        <p:txBody>
          <a:bodyPr>
            <a:noAutofit/>
          </a:bodyPr>
          <a:lstStyle/>
          <a:p>
            <a:pPr algn="ctr">
              <a:buNone/>
            </a:pPr>
            <a:r>
              <a:rPr lang="kk-KZ" sz="1000" b="1" dirty="0" smtClean="0">
                <a:latin typeface="Kz Times New Roman" pitchFamily="18" charset="0"/>
                <a:ea typeface="Kz Times New Roman" pitchFamily="18" charset="0"/>
                <a:cs typeface="Kz Times New Roman" pitchFamily="18" charset="0"/>
              </a:rPr>
              <a:t>Жасыл ауылының тарихы</a:t>
            </a:r>
          </a:p>
          <a:p>
            <a:pPr>
              <a:buNone/>
            </a:pPr>
            <a:r>
              <a:rPr lang="kk-KZ" sz="1000" dirty="0" smtClean="0">
                <a:latin typeface="Kz Times New Roman" pitchFamily="18" charset="0"/>
                <a:ea typeface="Kz Times New Roman" pitchFamily="18" charset="0"/>
                <a:cs typeface="Kz Times New Roman" pitchFamily="18" charset="0"/>
              </a:rPr>
              <a:t>Қазіргі Шортан мен Мәтен қалаларының екі аралығында «Бапат» атанған жер бар.Жағалай біткен қалың орманның қойнауында осы бір алқаптабиғаттың әдейі ауыл келіп қоныстансын деп жарата салған жері тәрізді. Бұл алқаптың «Бапат» деп неге атанғаны белгісіз, бірақ үлкендердің айтуынша «Бапат» кісі аты болуы ықтимал.</a:t>
            </a:r>
            <a:endParaRPr lang="ru-RU" sz="1000" dirty="0" smtClean="0">
              <a:latin typeface="Kz Times New Roman" pitchFamily="18" charset="0"/>
              <a:ea typeface="Kz Times New Roman" pitchFamily="18" charset="0"/>
              <a:cs typeface="Kz Times New Roman" pitchFamily="18" charset="0"/>
            </a:endParaRPr>
          </a:p>
          <a:p>
            <a:pPr>
              <a:buNone/>
            </a:pPr>
            <a:r>
              <a:rPr lang="kk-KZ" sz="1000" dirty="0" smtClean="0">
                <a:latin typeface="Kz Times New Roman" pitchFamily="18" charset="0"/>
                <a:ea typeface="Kz Times New Roman" pitchFamily="18" charset="0"/>
                <a:cs typeface="Kz Times New Roman" pitchFamily="18" charset="0"/>
              </a:rPr>
              <a:t>Бапат алқабының ортасымен жазғытұрым су тасыған кезде сай-сайдан келіп құйылатын қар суынан жиылған «Қарасу» атты өзенше ағады. Ол Қайрақты өзеншесіне құйып, әрі қарай Есіл өзеніне жалғасады.Қарасу өзеншесінің бойының топырағы ащылы-тұщылы, әрі ылғалдың молдығынан бұл жерге шөптің алуан түрі бойлапөседі. Сондықтан да осы араның малы әрқашан күйлі болады.</a:t>
            </a:r>
            <a:endParaRPr lang="ru-RU" sz="1000" dirty="0" smtClean="0">
              <a:latin typeface="Kz Times New Roman" pitchFamily="18" charset="0"/>
              <a:ea typeface="Kz Times New Roman" pitchFamily="18" charset="0"/>
              <a:cs typeface="Kz Times New Roman" pitchFamily="18" charset="0"/>
            </a:endParaRPr>
          </a:p>
          <a:p>
            <a:pPr>
              <a:buNone/>
            </a:pPr>
            <a:r>
              <a:rPr lang="kk-KZ" sz="1000" dirty="0" smtClean="0">
                <a:latin typeface="Kz Times New Roman" pitchFamily="18" charset="0"/>
                <a:ea typeface="Kz Times New Roman" pitchFamily="18" charset="0"/>
                <a:cs typeface="Kz Times New Roman" pitchFamily="18" charset="0"/>
              </a:rPr>
              <a:t>Осындай шұрайлы өңірге ауызша бірден-біргетаралған әңгімелерге қарағанда шамасы XVIII ғасырда Мапыраш Атығайынан бөлінген ауыл келіп қоныстанған. Бұл жайлы жазбаша деректер жоқ.</a:t>
            </a:r>
            <a:endParaRPr lang="ru-RU" sz="1000" dirty="0" smtClean="0">
              <a:latin typeface="Kz Times New Roman" pitchFamily="18" charset="0"/>
              <a:ea typeface="Kz Times New Roman" pitchFamily="18" charset="0"/>
              <a:cs typeface="Kz Times New Roman" pitchFamily="18" charset="0"/>
            </a:endParaRPr>
          </a:p>
          <a:p>
            <a:pPr>
              <a:buNone/>
            </a:pPr>
            <a:r>
              <a:rPr lang="kk-KZ" sz="1000" dirty="0" smtClean="0">
                <a:latin typeface="Kz Times New Roman" pitchFamily="18" charset="0"/>
                <a:ea typeface="Kz Times New Roman" pitchFamily="18" charset="0"/>
                <a:cs typeface="Kz Times New Roman" pitchFamily="18" charset="0"/>
              </a:rPr>
              <a:t>Қоныстанғандардың ішінде Жалбыр, Жатан деген ағайынды екі кісі болған. Жалбыр үлкені, ол беделді ақылды адам болған, осы ауылды билеген. Осы себептен бұл ауыл Жалбыр ауылы атанған. Жалбырдың зираты қазірге дейін сақталған.</a:t>
            </a:r>
            <a:endParaRPr lang="ru-RU" sz="1000" dirty="0" smtClean="0">
              <a:latin typeface="Kz Times New Roman" pitchFamily="18" charset="0"/>
              <a:ea typeface="Kz Times New Roman" pitchFamily="18" charset="0"/>
              <a:cs typeface="Kz Times New Roman" pitchFamily="18" charset="0"/>
            </a:endParaRPr>
          </a:p>
          <a:p>
            <a:pPr>
              <a:buNone/>
            </a:pPr>
            <a:r>
              <a:rPr lang="kk-KZ" sz="1000" dirty="0" smtClean="0">
                <a:latin typeface="Kz Times New Roman" pitchFamily="18" charset="0"/>
                <a:ea typeface="Kz Times New Roman" pitchFamily="18" charset="0"/>
                <a:cs typeface="Kz Times New Roman" pitchFamily="18" charset="0"/>
              </a:rPr>
              <a:t>Жалбыр мен Жатаннан тараған ұрпақтар қазір осы Жасыл ауылында тұрып, еңбек қылып жатыр.Біразы еліміздің әр түкпіріне әртүрлі себептермен көшіп кеткен. </a:t>
            </a:r>
            <a:endParaRPr lang="ru-RU" sz="1000" dirty="0" smtClean="0">
              <a:latin typeface="Kz Times New Roman" pitchFamily="18" charset="0"/>
              <a:ea typeface="Kz Times New Roman" pitchFamily="18" charset="0"/>
              <a:cs typeface="Kz Times New Roman" pitchFamily="18" charset="0"/>
            </a:endParaRPr>
          </a:p>
          <a:p>
            <a:pPr>
              <a:buNone/>
            </a:pPr>
            <a:r>
              <a:rPr lang="kk-KZ" sz="1000" dirty="0" smtClean="0">
                <a:latin typeface="Kz Times New Roman" pitchFamily="18" charset="0"/>
                <a:ea typeface="Kz Times New Roman" pitchFamily="18" charset="0"/>
                <a:cs typeface="Kz Times New Roman" pitchFamily="18" charset="0"/>
              </a:rPr>
              <a:t>Оның басты себебі, 1921, </a:t>
            </a:r>
            <a:r>
              <a:rPr lang="ru-RU" sz="1000" dirty="0" smtClean="0">
                <a:latin typeface="Kz Times New Roman" pitchFamily="18" charset="0"/>
                <a:ea typeface="Kz Times New Roman" pitchFamily="18" charset="0"/>
                <a:cs typeface="Kz Times New Roman" pitchFamily="18" charset="0"/>
              </a:rPr>
              <a:t>1931 </a:t>
            </a:r>
            <a:r>
              <a:rPr lang="ru-RU" sz="1000" dirty="0" err="1" smtClean="0">
                <a:latin typeface="Kz Times New Roman" pitchFamily="18" charset="0"/>
                <a:ea typeface="Kz Times New Roman" pitchFamily="18" charset="0"/>
                <a:cs typeface="Kz Times New Roman" pitchFamily="18" charset="0"/>
              </a:rPr>
              <a:t>жылдардағы</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аштық</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Күнін</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көре</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алмаған</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адамдар</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қай</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жерде</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тамақ</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асырайтын</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мүмкіншілік</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болса</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сол</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жаққа</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қарай</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елінен</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безіп</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ауып</a:t>
            </a:r>
            <a:r>
              <a:rPr lang="ru-RU" sz="1000" dirty="0" smtClean="0">
                <a:latin typeface="Kz Times New Roman" pitchFamily="18" charset="0"/>
                <a:ea typeface="Kz Times New Roman" pitchFamily="18" charset="0"/>
                <a:cs typeface="Kz Times New Roman" pitchFamily="18" charset="0"/>
              </a:rPr>
              <a:t> </a:t>
            </a:r>
            <a:r>
              <a:rPr lang="ru-RU" sz="1000" dirty="0" err="1" smtClean="0">
                <a:latin typeface="Kz Times New Roman" pitchFamily="18" charset="0"/>
                <a:ea typeface="Kz Times New Roman" pitchFamily="18" charset="0"/>
                <a:cs typeface="Kz Times New Roman" pitchFamily="18" charset="0"/>
              </a:rPr>
              <a:t>кеткен</a:t>
            </a:r>
            <a:r>
              <a:rPr lang="ru-RU" sz="1000" dirty="0" smtClean="0">
                <a:latin typeface="Kz Times New Roman" pitchFamily="18" charset="0"/>
                <a:ea typeface="Kz Times New Roman" pitchFamily="18" charset="0"/>
                <a:cs typeface="Kz Times New Roman" pitchFamily="18" charset="0"/>
              </a:rPr>
              <a:t>.</a:t>
            </a:r>
          </a:p>
          <a:p>
            <a:pPr>
              <a:buNone/>
            </a:pPr>
            <a:r>
              <a:rPr lang="kk-KZ" sz="1000" dirty="0" smtClean="0">
                <a:latin typeface="Kz Times New Roman" pitchFamily="18" charset="0"/>
                <a:ea typeface="Kz Times New Roman" pitchFamily="18" charset="0"/>
                <a:cs typeface="Kz Times New Roman" pitchFamily="18" charset="0"/>
              </a:rPr>
              <a:t>Жалбыр ауылының солтүстігінде «Жал» атты биік төбе, ал оңтүстігінде  «Тастақ» атты төбе бар. Бұл екі төбенің етегінен төбесіне дейін қалың ағаш өскен. Тастақтың төбесіне «Бұланды»орман шаруашылығы өртті байқау үшін биік мінбе орнатқан.</a:t>
            </a:r>
            <a:endParaRPr lang="ru-RU" sz="1000" dirty="0" smtClean="0">
              <a:latin typeface="Kz Times New Roman" pitchFamily="18" charset="0"/>
              <a:ea typeface="Kz Times New Roman" pitchFamily="18" charset="0"/>
              <a:cs typeface="Kz Times New Roman" pitchFamily="18" charset="0"/>
            </a:endParaRPr>
          </a:p>
          <a:p>
            <a:pPr>
              <a:buNone/>
            </a:pPr>
            <a:r>
              <a:rPr lang="kk-KZ" sz="1000" dirty="0" smtClean="0">
                <a:latin typeface="Kz Times New Roman" pitchFamily="18" charset="0"/>
                <a:ea typeface="Kz Times New Roman" pitchFamily="18" charset="0"/>
                <a:cs typeface="Kz Times New Roman" pitchFamily="18" charset="0"/>
              </a:rPr>
              <a:t>Жалбыр ауылының маңайын қоршаған қарағай, қайың, терегі араласқан ну ормандардың  жеке –жеке аттары да бар. Олар: «Аю жатқан», «Түйе сойған», «Аққу», үлкен және кіші «Бай қонған», «Көбен жоғалған», «Күміске құда түскен», «Ұзын қарағай», «тайғара шоғы», «Інді апан» - деп аталады</a:t>
            </a:r>
            <a:r>
              <a:rPr lang="kk-KZ" sz="1000" dirty="0" smtClean="0">
                <a:latin typeface="Kz Times New Roman" pitchFamily="18" charset="0"/>
                <a:ea typeface="Kz Times New Roman" pitchFamily="18" charset="0"/>
                <a:cs typeface="Kz Times New Roman" pitchFamily="18" charset="0"/>
              </a:rPr>
              <a:t>.</a:t>
            </a:r>
          </a:p>
          <a:p>
            <a:pPr algn="r">
              <a:buNone/>
            </a:pPr>
            <a:r>
              <a:rPr lang="kk-KZ" sz="1000" b="1" dirty="0" smtClean="0">
                <a:latin typeface="Kz Times New Roman" pitchFamily="18" charset="0"/>
                <a:ea typeface="Kz Times New Roman" pitchFamily="18" charset="0"/>
                <a:cs typeface="Kz Times New Roman" pitchFamily="18" charset="0"/>
              </a:rPr>
              <a:t>“Жас ұлан”БҰ </a:t>
            </a:r>
            <a:r>
              <a:rPr lang="kk-KZ" sz="1000" dirty="0" smtClean="0">
                <a:latin typeface="Kz Times New Roman" pitchFamily="18" charset="0"/>
                <a:ea typeface="Kz Times New Roman" pitchFamily="18" charset="0"/>
                <a:cs typeface="Kz Times New Roman" pitchFamily="18" charset="0"/>
              </a:rPr>
              <a:t>Сей тжанов Жандос 9 сынып</a:t>
            </a:r>
            <a:endParaRPr lang="ru-RU" sz="1000" dirty="0" smtClean="0">
              <a:latin typeface="Kz Times New Roman" pitchFamily="18" charset="0"/>
              <a:ea typeface="Kz Times New Roman" pitchFamily="18" charset="0"/>
              <a:cs typeface="Kz Times New Roman" pitchFamily="18" charset="0"/>
            </a:endParaRPr>
          </a:p>
          <a:p>
            <a:endParaRPr lang="ru-RU"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5867400" y="7924800"/>
            <a:ext cx="304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4</a:t>
            </a:r>
            <a:endParaRPr lang="ru-RU" dirty="0"/>
          </a:p>
        </p:txBody>
      </p:sp>
      <p:grpSp>
        <p:nvGrpSpPr>
          <p:cNvPr id="4" name="Group 2"/>
          <p:cNvGrpSpPr>
            <a:grpSpLocks/>
          </p:cNvGrpSpPr>
          <p:nvPr/>
        </p:nvGrpSpPr>
        <p:grpSpPr bwMode="auto">
          <a:xfrm>
            <a:off x="0" y="0"/>
            <a:ext cx="6572250" cy="8763000"/>
            <a:chOff x="261" y="234"/>
            <a:chExt cx="10889" cy="15135"/>
          </a:xfrm>
        </p:grpSpPr>
        <p:pic>
          <p:nvPicPr>
            <p:cNvPr id="5" name="Picture 3" descr="j0105250"/>
            <p:cNvPicPr preferRelativeResize="0">
              <a:picLocks noChangeArrowheads="1" noChangeShapeType="1"/>
            </p:cNvPicPr>
            <p:nvPr/>
          </p:nvPicPr>
          <p:blipFill>
            <a:blip r:embed="rId2"/>
            <a:srcRect/>
            <a:stretch>
              <a:fillRect/>
            </a:stretch>
          </p:blipFill>
          <p:spPr bwMode="auto">
            <a:xfrm>
              <a:off x="743" y="234"/>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6" name="Picture 4" descr="j0105250"/>
            <p:cNvPicPr preferRelativeResize="0">
              <a:picLocks noChangeArrowheads="1" noChangeShapeType="1"/>
            </p:cNvPicPr>
            <p:nvPr/>
          </p:nvPicPr>
          <p:blipFill>
            <a:blip r:embed="rId2"/>
            <a:srcRect/>
            <a:stretch>
              <a:fillRect/>
            </a:stretch>
          </p:blipFill>
          <p:spPr bwMode="auto">
            <a:xfrm>
              <a:off x="688" y="14637"/>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7" name="Picture 5" descr="j0105250"/>
            <p:cNvPicPr preferRelativeResize="0">
              <a:picLocks noChangeArrowheads="1" noChangeShapeType="1"/>
            </p:cNvPicPr>
            <p:nvPr/>
          </p:nvPicPr>
          <p:blipFill>
            <a:blip r:embed="rId2"/>
            <a:srcRect/>
            <a:stretch>
              <a:fillRect/>
            </a:stretch>
          </p:blipFill>
          <p:spPr bwMode="auto">
            <a:xfrm rot="5400000">
              <a:off x="-4540" y="5501"/>
              <a:ext cx="10334" cy="732"/>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8" name="Picture 6" descr="j0105250"/>
            <p:cNvPicPr preferRelativeResize="0">
              <a:picLocks noChangeArrowheads="1" noChangeShapeType="1"/>
            </p:cNvPicPr>
            <p:nvPr/>
          </p:nvPicPr>
          <p:blipFill>
            <a:blip r:embed="rId2"/>
            <a:srcRect/>
            <a:stretch>
              <a:fillRect/>
            </a:stretch>
          </p:blipFill>
          <p:spPr bwMode="auto">
            <a:xfrm rot="5400000">
              <a:off x="5617" y="6731"/>
              <a:ext cx="10334" cy="732"/>
            </a:xfrm>
            <a:prstGeom prst="rect">
              <a:avLst/>
            </a:prstGeom>
            <a:noFill/>
            <a:ln w="9525" algn="in">
              <a:noFill/>
              <a:miter lim="800000"/>
              <a:headEnd/>
              <a:tailEnd/>
            </a:ln>
            <a:effectLst>
              <a:outerShdw dist="107763" dir="13500000" algn="ctr" rotWithShape="0">
                <a:srgbClr val="CCCCCC">
                  <a:alpha val="50000"/>
                </a:srgbClr>
              </a:outerShdw>
            </a:effectLst>
          </p:spPr>
        </p:pic>
      </p:grpSp>
      <p:pic>
        <p:nvPicPr>
          <p:cNvPr id="10" name="Рисунок 9" descr="C:\Users\Аигерим\Desktop\фото библиотека\20161129_130029.jpg"/>
          <p:cNvPicPr/>
          <p:nvPr/>
        </p:nvPicPr>
        <p:blipFill>
          <a:blip r:embed="rId3" cstate="print"/>
          <a:srcRect/>
          <a:stretch>
            <a:fillRect/>
          </a:stretch>
        </p:blipFill>
        <p:spPr bwMode="auto">
          <a:xfrm>
            <a:off x="457200" y="5105400"/>
            <a:ext cx="2133600" cy="1600200"/>
          </a:xfrm>
          <a:prstGeom prst="rect">
            <a:avLst/>
          </a:prstGeom>
          <a:noFill/>
          <a:ln w="9525">
            <a:noFill/>
            <a:miter lim="800000"/>
            <a:headEnd/>
            <a:tailEnd/>
          </a:ln>
        </p:spPr>
      </p:pic>
      <p:pic>
        <p:nvPicPr>
          <p:cNvPr id="12" name="Рисунок 11" descr="C:\Users\Аигерим\AppData\Local\Microsoft\Windows\Temporary Internet Files\Content.Word\IMG-20171211-WA0038.jpg"/>
          <p:cNvPicPr/>
          <p:nvPr/>
        </p:nvPicPr>
        <p:blipFill>
          <a:blip r:embed="rId4" cstate="print"/>
          <a:srcRect/>
          <a:stretch>
            <a:fillRect/>
          </a:stretch>
        </p:blipFill>
        <p:spPr bwMode="auto">
          <a:xfrm>
            <a:off x="1600200" y="6781800"/>
            <a:ext cx="990600" cy="1752600"/>
          </a:xfrm>
          <a:prstGeom prst="rect">
            <a:avLst/>
          </a:prstGeom>
          <a:noFill/>
          <a:ln w="9525">
            <a:noFill/>
            <a:miter lim="800000"/>
            <a:headEnd/>
            <a:tailEnd/>
          </a:ln>
        </p:spPr>
      </p:pic>
      <p:sp>
        <p:nvSpPr>
          <p:cNvPr id="29" name="Подзаголовок 28"/>
          <p:cNvSpPr>
            <a:spLocks noGrp="1"/>
          </p:cNvSpPr>
          <p:nvPr>
            <p:ph type="subTitle" idx="1"/>
          </p:nvPr>
        </p:nvSpPr>
        <p:spPr>
          <a:xfrm>
            <a:off x="2438400" y="1066800"/>
            <a:ext cx="3810000" cy="2057400"/>
          </a:xfrm>
        </p:spPr>
        <p:txBody>
          <a:bodyPr>
            <a:noAutofit/>
          </a:bodyPr>
          <a:lstStyle/>
          <a:p>
            <a:pPr algn="l"/>
            <a:r>
              <a:rPr lang="ru-RU" sz="1200" dirty="0" err="1" smtClean="0">
                <a:latin typeface="Kz Times New Roman" pitchFamily="18" charset="0"/>
                <a:ea typeface="Kz Times New Roman" pitchFamily="18" charset="0"/>
                <a:cs typeface="Kz Times New Roman" pitchFamily="18" charset="0"/>
              </a:rPr>
              <a:t>Жасыл</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ауылының</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негізгі</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мектебінде</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Нұрсұлтан-ел</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тірегі</a:t>
            </a:r>
            <a:r>
              <a:rPr lang="ru-RU" sz="1200" dirty="0" smtClean="0">
                <a:latin typeface="Kz Times New Roman" pitchFamily="18" charset="0"/>
                <a:ea typeface="Kz Times New Roman" pitchFamily="18" charset="0"/>
                <a:cs typeface="Kz Times New Roman" pitchFamily="18" charset="0"/>
              </a:rPr>
              <a:t>, ел </a:t>
            </a:r>
            <a:r>
              <a:rPr lang="ru-RU" sz="1200" dirty="0" err="1" smtClean="0">
                <a:latin typeface="Kz Times New Roman" pitchFamily="18" charset="0"/>
                <a:ea typeface="Kz Times New Roman" pitchFamily="18" charset="0"/>
                <a:cs typeface="Kz Times New Roman" pitchFamily="18" charset="0"/>
              </a:rPr>
              <a:t>намысы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атты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Тұңғыш</a:t>
            </a:r>
            <a:r>
              <a:rPr lang="ru-RU" sz="1200" dirty="0" smtClean="0">
                <a:latin typeface="Kz Times New Roman" pitchFamily="18" charset="0"/>
                <a:ea typeface="Kz Times New Roman" pitchFamily="18" charset="0"/>
                <a:cs typeface="Kz Times New Roman" pitchFamily="18" charset="0"/>
              </a:rPr>
              <a:t> Президент </a:t>
            </a:r>
            <a:r>
              <a:rPr lang="ru-RU" sz="1200" dirty="0" err="1" smtClean="0">
                <a:latin typeface="Kz Times New Roman" pitchFamily="18" charset="0"/>
                <a:ea typeface="Kz Times New Roman" pitchFamily="18" charset="0"/>
                <a:cs typeface="Kz Times New Roman" pitchFamily="18" charset="0"/>
              </a:rPr>
              <a:t>күніне</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арналғансалтанатты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жиын</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өтті</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Жиында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оқушылар</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белсене</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қатысып</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патриоттық</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әндер</a:t>
            </a:r>
            <a:r>
              <a:rPr lang="ru-RU" sz="1200" dirty="0" smtClean="0">
                <a:latin typeface="Kz Times New Roman" pitchFamily="18" charset="0"/>
                <a:ea typeface="Kz Times New Roman" pitchFamily="18" charset="0"/>
                <a:cs typeface="Kz Times New Roman" pitchFamily="18" charset="0"/>
              </a:rPr>
              <a:t>, хор, </a:t>
            </a:r>
            <a:r>
              <a:rPr lang="ru-RU" sz="1200" dirty="0" err="1" smtClean="0">
                <a:latin typeface="Kz Times New Roman" pitchFamily="18" charset="0"/>
                <a:ea typeface="Kz Times New Roman" pitchFamily="18" charset="0"/>
                <a:cs typeface="Kz Times New Roman" pitchFamily="18" charset="0"/>
              </a:rPr>
              <a:t>әдеби</a:t>
            </a:r>
            <a:r>
              <a:rPr lang="ru-RU" sz="1200" dirty="0" smtClean="0">
                <a:latin typeface="Kz Times New Roman" pitchFamily="18" charset="0"/>
                <a:ea typeface="Kz Times New Roman" pitchFamily="18" charset="0"/>
                <a:cs typeface="Kz Times New Roman" pitchFamily="18" charset="0"/>
              </a:rPr>
              <a:t> монтаж </a:t>
            </a:r>
            <a:r>
              <a:rPr lang="ru-RU" sz="1200" dirty="0" err="1" smtClean="0">
                <a:latin typeface="Kz Times New Roman" pitchFamily="18" charset="0"/>
                <a:ea typeface="Kz Times New Roman" pitchFamily="18" charset="0"/>
                <a:cs typeface="Kz Times New Roman" pitchFamily="18" charset="0"/>
              </a:rPr>
              <a:t>оқылды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Ардақты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ағайын</a:t>
            </a:r>
            <a:r>
              <a:rPr lang="ru-RU" sz="1200" dirty="0" smtClean="0">
                <a:latin typeface="Kz Times New Roman" pitchFamily="18" charset="0"/>
                <a:ea typeface="Kz Times New Roman" pitchFamily="18" charset="0"/>
                <a:cs typeface="Kz Times New Roman" pitchFamily="18" charset="0"/>
              </a:rPr>
              <a:t>, 1991 </a:t>
            </a:r>
            <a:r>
              <a:rPr lang="ru-RU" sz="1200" dirty="0" err="1" smtClean="0">
                <a:latin typeface="Kz Times New Roman" pitchFamily="18" charset="0"/>
                <a:ea typeface="Kz Times New Roman" pitchFamily="18" charset="0"/>
                <a:cs typeface="Kz Times New Roman" pitchFamily="18" charset="0"/>
              </a:rPr>
              <a:t>жылы</a:t>
            </a:r>
            <a:r>
              <a:rPr lang="ru-RU" sz="1200" dirty="0" smtClean="0">
                <a:latin typeface="Kz Times New Roman" pitchFamily="18" charset="0"/>
                <a:ea typeface="Kz Times New Roman" pitchFamily="18" charset="0"/>
                <a:cs typeface="Kz Times New Roman" pitchFamily="18" charset="0"/>
              </a:rPr>
              <a:t> 1 </a:t>
            </a:r>
            <a:r>
              <a:rPr lang="ru-RU" sz="1200" dirty="0" err="1" smtClean="0">
                <a:latin typeface="Kz Times New Roman" pitchFamily="18" charset="0"/>
                <a:ea typeface="Kz Times New Roman" pitchFamily="18" charset="0"/>
                <a:cs typeface="Kz Times New Roman" pitchFamily="18" charset="0"/>
              </a:rPr>
              <a:t>желтоқсанда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алғаш</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рет</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Қазақ</a:t>
            </a:r>
            <a:r>
              <a:rPr lang="ru-RU" sz="1200" dirty="0" smtClean="0">
                <a:latin typeface="Kz Times New Roman" pitchFamily="18" charset="0"/>
                <a:ea typeface="Kz Times New Roman" pitchFamily="18" charset="0"/>
                <a:cs typeface="Kz Times New Roman" pitchFamily="18" charset="0"/>
              </a:rPr>
              <a:t> ССР </a:t>
            </a:r>
            <a:r>
              <a:rPr lang="ru-RU" sz="1200" dirty="0" err="1" smtClean="0">
                <a:latin typeface="Kz Times New Roman" pitchFamily="18" charset="0"/>
                <a:ea typeface="Kz Times New Roman" pitchFamily="18" charset="0"/>
                <a:cs typeface="Kz Times New Roman" pitchFamily="18" charset="0"/>
              </a:rPr>
              <a:t>Президентінің</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жалпыхалықтық</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сайлауы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өтіп</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ол</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сайлауда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Нұрсұлтан</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Әбішұлы</a:t>
            </a:r>
            <a:r>
              <a:rPr lang="ru-RU" sz="1200" dirty="0" smtClean="0">
                <a:latin typeface="Kz Times New Roman" pitchFamily="18" charset="0"/>
                <a:ea typeface="Kz Times New Roman" pitchFamily="18" charset="0"/>
                <a:cs typeface="Kz Times New Roman" pitchFamily="18" charset="0"/>
              </a:rPr>
              <a:t> Назарбаев ел </a:t>
            </a:r>
            <a:r>
              <a:rPr lang="ru-RU" sz="1200" dirty="0" err="1" smtClean="0">
                <a:latin typeface="Kz Times New Roman" pitchFamily="18" charset="0"/>
                <a:ea typeface="Kz Times New Roman" pitchFamily="18" charset="0"/>
                <a:cs typeface="Kz Times New Roman" pitchFamily="18" charset="0"/>
              </a:rPr>
              <a:t>Президенті</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болып</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сайланғаны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баршамызға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мәлім</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Яғни</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өз</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тағдырын</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өзі</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айқындауға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алғашқы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қадам</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жасаған</a:t>
            </a:r>
            <a:r>
              <a:rPr lang="ru-RU" sz="1200" dirty="0" smtClean="0">
                <a:latin typeface="Kz Times New Roman" pitchFamily="18" charset="0"/>
                <a:ea typeface="Kz Times New Roman" pitchFamily="18" charset="0"/>
                <a:cs typeface="Kz Times New Roman" pitchFamily="18" charset="0"/>
              </a:rPr>
              <a:t> Қазақстан </a:t>
            </a:r>
            <a:r>
              <a:rPr lang="ru-RU" sz="1200" dirty="0" err="1" smtClean="0">
                <a:latin typeface="Kz Times New Roman" pitchFamily="18" charset="0"/>
                <a:ea typeface="Kz Times New Roman" pitchFamily="18" charset="0"/>
                <a:cs typeface="Kz Times New Roman" pitchFamily="18" charset="0"/>
              </a:rPr>
              <a:t>үшін</a:t>
            </a:r>
            <a:r>
              <a:rPr lang="ru-RU" sz="1200" dirty="0" smtClean="0">
                <a:latin typeface="Kz Times New Roman" pitchFamily="18" charset="0"/>
                <a:ea typeface="Kz Times New Roman" pitchFamily="18" charset="0"/>
                <a:cs typeface="Kz Times New Roman" pitchFamily="18" charset="0"/>
              </a:rPr>
              <a:t> </a:t>
            </a:r>
            <a:br>
              <a:rPr lang="ru-RU" sz="1200" dirty="0" smtClean="0">
                <a:latin typeface="Kz Times New Roman" pitchFamily="18" charset="0"/>
                <a:ea typeface="Kz Times New Roman" pitchFamily="18" charset="0"/>
                <a:cs typeface="Kz Times New Roman" pitchFamily="18" charset="0"/>
              </a:rPr>
            </a:br>
            <a:endParaRPr lang="ru-RU" sz="1200" dirty="0">
              <a:latin typeface="Kz Times New Roman" pitchFamily="18" charset="0"/>
              <a:ea typeface="Kz Times New Roman" pitchFamily="18" charset="0"/>
              <a:cs typeface="Kz Times New Roman" pitchFamily="18" charset="0"/>
            </a:endParaRPr>
          </a:p>
        </p:txBody>
      </p:sp>
      <p:pic>
        <p:nvPicPr>
          <p:cNvPr id="28" name="Рисунок 27" descr="C:\Users\Аигерим\Desktop\фото библиотека\20161130_125032.jpg"/>
          <p:cNvPicPr/>
          <p:nvPr/>
        </p:nvPicPr>
        <p:blipFill>
          <a:blip r:embed="rId5" cstate="print"/>
          <a:srcRect/>
          <a:stretch>
            <a:fillRect/>
          </a:stretch>
        </p:blipFill>
        <p:spPr bwMode="auto">
          <a:xfrm>
            <a:off x="457201" y="1219201"/>
            <a:ext cx="1743741" cy="1816395"/>
          </a:xfrm>
          <a:prstGeom prst="rect">
            <a:avLst/>
          </a:prstGeom>
          <a:noFill/>
          <a:ln w="9525">
            <a:noFill/>
            <a:miter lim="800000"/>
            <a:headEnd/>
            <a:tailEnd/>
          </a:ln>
        </p:spPr>
      </p:pic>
      <p:sp>
        <p:nvSpPr>
          <p:cNvPr id="32" name="Скругленный прямоугольник 31"/>
          <p:cNvSpPr/>
          <p:nvPr/>
        </p:nvSpPr>
        <p:spPr>
          <a:xfrm>
            <a:off x="533400" y="3200400"/>
            <a:ext cx="56388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latin typeface="Kz Times New Roman" pitchFamily="18" charset="0"/>
                <a:ea typeface="Kz Times New Roman" pitchFamily="18" charset="0"/>
                <a:cs typeface="Kz Times New Roman" pitchFamily="18" charset="0"/>
              </a:rPr>
              <a:t>1 </a:t>
            </a:r>
            <a:r>
              <a:rPr lang="ru-RU" sz="1200" dirty="0" err="1" smtClean="0">
                <a:latin typeface="Kz Times New Roman" pitchFamily="18" charset="0"/>
                <a:ea typeface="Kz Times New Roman" pitchFamily="18" charset="0"/>
                <a:cs typeface="Kz Times New Roman" pitchFamily="18" charset="0"/>
              </a:rPr>
              <a:t>желтоқсан</a:t>
            </a:r>
            <a:r>
              <a:rPr lang="ru-RU" sz="1200" dirty="0" smtClean="0">
                <a:latin typeface="Kz Times New Roman" pitchFamily="18" charset="0"/>
                <a:ea typeface="Kz Times New Roman" pitchFamily="18" charset="0"/>
                <a:cs typeface="Kz Times New Roman" pitchFamily="18" charset="0"/>
              </a:rPr>
              <a:t> – </a:t>
            </a:r>
            <a:r>
              <a:rPr lang="ru-RU" sz="1200" dirty="0" err="1" smtClean="0">
                <a:latin typeface="Kz Times New Roman" pitchFamily="18" charset="0"/>
                <a:ea typeface="Kz Times New Roman" pitchFamily="18" charset="0"/>
                <a:cs typeface="Kz Times New Roman" pitchFamily="18" charset="0"/>
              </a:rPr>
              <a:t>мемлекеттің</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тарихының</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мерейлі</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күні</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саналуға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орны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лайықты</a:t>
            </a:r>
            <a:r>
              <a:rPr lang="ru-RU" sz="1200" dirty="0" smtClean="0">
                <a:latin typeface="Kz Times New Roman" pitchFamily="18" charset="0"/>
                <a:ea typeface="Kz Times New Roman" pitchFamily="18" charset="0"/>
                <a:cs typeface="Kz Times New Roman" pitchFamily="18" charset="0"/>
              </a:rPr>
              <a:t>. </a:t>
            </a:r>
            <a:br>
              <a:rPr lang="ru-RU" sz="1200" dirty="0" smtClean="0">
                <a:latin typeface="Kz Times New Roman" pitchFamily="18" charset="0"/>
                <a:ea typeface="Kz Times New Roman" pitchFamily="18" charset="0"/>
                <a:cs typeface="Kz Times New Roman" pitchFamily="18" charset="0"/>
              </a:rPr>
            </a:br>
            <a:r>
              <a:rPr lang="ru-RU" sz="1200" dirty="0" err="1" smtClean="0">
                <a:latin typeface="Kz Times New Roman" pitchFamily="18" charset="0"/>
                <a:ea typeface="Kz Times New Roman" pitchFamily="18" charset="0"/>
                <a:cs typeface="Kz Times New Roman" pitchFamily="18" charset="0"/>
              </a:rPr>
              <a:t>Жоғары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Парламенттің</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бекітуімен</a:t>
            </a:r>
            <a:r>
              <a:rPr lang="ru-RU" sz="1200" dirty="0" smtClean="0">
                <a:latin typeface="Kz Times New Roman" pitchFamily="18" charset="0"/>
                <a:ea typeface="Kz Times New Roman" pitchFamily="18" charset="0"/>
                <a:cs typeface="Kz Times New Roman" pitchFamily="18" charset="0"/>
              </a:rPr>
              <a:t> 2012 </a:t>
            </a:r>
            <a:r>
              <a:rPr lang="ru-RU" sz="1200" dirty="0" err="1" smtClean="0">
                <a:latin typeface="Kz Times New Roman" pitchFamily="18" charset="0"/>
                <a:ea typeface="Kz Times New Roman" pitchFamily="18" charset="0"/>
                <a:cs typeface="Kz Times New Roman" pitchFamily="18" charset="0"/>
              </a:rPr>
              <a:t>жылы</a:t>
            </a:r>
            <a:r>
              <a:rPr lang="ru-RU" sz="1200" dirty="0" smtClean="0">
                <a:latin typeface="Kz Times New Roman" pitchFamily="18" charset="0"/>
                <a:ea typeface="Kz Times New Roman" pitchFamily="18" charset="0"/>
                <a:cs typeface="Kz Times New Roman" pitchFamily="18" charset="0"/>
              </a:rPr>
              <a:t> 1 </a:t>
            </a:r>
            <a:r>
              <a:rPr lang="ru-RU" sz="1200" dirty="0" err="1" smtClean="0">
                <a:latin typeface="Kz Times New Roman" pitchFamily="18" charset="0"/>
                <a:ea typeface="Kz Times New Roman" pitchFamily="18" charset="0"/>
                <a:cs typeface="Kz Times New Roman" pitchFamily="18" charset="0"/>
              </a:rPr>
              <a:t>желтоқсан</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Қазақстанда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алғаш</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рет</a:t>
            </a:r>
            <a:r>
              <a:rPr lang="ru-RU" sz="1200" dirty="0" smtClean="0">
                <a:latin typeface="Kz Times New Roman" pitchFamily="18" charset="0"/>
                <a:ea typeface="Kz Times New Roman" pitchFamily="18" charset="0"/>
                <a:cs typeface="Kz Times New Roman" pitchFamily="18" charset="0"/>
              </a:rPr>
              <a:t> – </a:t>
            </a:r>
            <a:r>
              <a:rPr lang="ru-RU" sz="1200" dirty="0" err="1" smtClean="0">
                <a:latin typeface="Kz Times New Roman" pitchFamily="18" charset="0"/>
                <a:ea typeface="Kz Times New Roman" pitchFamily="18" charset="0"/>
                <a:cs typeface="Kz Times New Roman" pitchFamily="18" charset="0"/>
              </a:rPr>
              <a:t>Тұңғыш</a:t>
            </a:r>
            <a:r>
              <a:rPr lang="ru-RU" sz="1200" dirty="0" smtClean="0">
                <a:latin typeface="Kz Times New Roman" pitchFamily="18" charset="0"/>
                <a:ea typeface="Kz Times New Roman" pitchFamily="18" charset="0"/>
                <a:cs typeface="Kz Times New Roman" pitchFamily="18" charset="0"/>
              </a:rPr>
              <a:t> Президент </a:t>
            </a:r>
            <a:r>
              <a:rPr lang="ru-RU" sz="1200" dirty="0" err="1" smtClean="0">
                <a:latin typeface="Kz Times New Roman" pitchFamily="18" charset="0"/>
                <a:ea typeface="Kz Times New Roman" pitchFamily="18" charset="0"/>
                <a:cs typeface="Kz Times New Roman" pitchFamily="18" charset="0"/>
              </a:rPr>
              <a:t>күні</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мемлекеттік</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мереке</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ретінде</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аталып</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өтіп</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бұл</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баршамыз</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үшін</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қуанышты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оқиға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болды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Елбасына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деген</a:t>
            </a:r>
            <a:r>
              <a:rPr lang="ru-RU" sz="1200" dirty="0" smtClean="0">
                <a:latin typeface="Kz Times New Roman" pitchFamily="18" charset="0"/>
                <a:ea typeface="Kz Times New Roman" pitchFamily="18" charset="0"/>
                <a:cs typeface="Kz Times New Roman" pitchFamily="18" charset="0"/>
              </a:rPr>
              <a:t> ел </a:t>
            </a:r>
            <a:r>
              <a:rPr lang="ru-RU" sz="1200" dirty="0" err="1" smtClean="0">
                <a:latin typeface="Kz Times New Roman" pitchFamily="18" charset="0"/>
                <a:ea typeface="Kz Times New Roman" pitchFamily="18" charset="0"/>
                <a:cs typeface="Kz Times New Roman" pitchFamily="18" charset="0"/>
              </a:rPr>
              <a:t>құрметін</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айрықша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айғақтауға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арналған</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бұл</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мерекенің</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дәстүрлік</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іс</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шараға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айналуға</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орны</a:t>
            </a:r>
            <a:r>
              <a:rPr lang="ru-RU" sz="1200" dirty="0" smtClean="0">
                <a:latin typeface="Kz Times New Roman" pitchFamily="18" charset="0"/>
                <a:ea typeface="Kz Times New Roman" pitchFamily="18" charset="0"/>
                <a:cs typeface="Kz Times New Roman" pitchFamily="18" charset="0"/>
              </a:rPr>
              <a:t> бар </a:t>
            </a:r>
            <a:r>
              <a:rPr lang="ru-RU" sz="1200" dirty="0" err="1" smtClean="0">
                <a:latin typeface="Kz Times New Roman" pitchFamily="18" charset="0"/>
                <a:ea typeface="Kz Times New Roman" pitchFamily="18" charset="0"/>
                <a:cs typeface="Kz Times New Roman" pitchFamily="18" charset="0"/>
              </a:rPr>
              <a:t>екенін</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шынайы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сезіммен</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айтып</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өтуге</a:t>
            </a:r>
            <a:r>
              <a:rPr lang="ru-RU" sz="1200" dirty="0" smtClean="0">
                <a:latin typeface="Kz Times New Roman" pitchFamily="18" charset="0"/>
                <a:ea typeface="Kz Times New Roman" pitchFamily="18" charset="0"/>
                <a:cs typeface="Kz Times New Roman" pitchFamily="18" charset="0"/>
              </a:rPr>
              <a:t> тура </a:t>
            </a:r>
            <a:r>
              <a:rPr lang="ru-RU" sz="1200" dirty="0" err="1" smtClean="0">
                <a:latin typeface="Kz Times New Roman" pitchFamily="18" charset="0"/>
                <a:ea typeface="Kz Times New Roman" pitchFamily="18" charset="0"/>
                <a:cs typeface="Kz Times New Roman" pitchFamily="18" charset="0"/>
              </a:rPr>
              <a:t>келеді</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Биыл</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міне</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тағы</a:t>
            </a:r>
            <a:r>
              <a:rPr lang="ru-RU" sz="1200" dirty="0" smtClean="0">
                <a:latin typeface="Kz Times New Roman" pitchFamily="18" charset="0"/>
                <a:ea typeface="Kz Times New Roman" pitchFamily="18" charset="0"/>
                <a:cs typeface="Kz Times New Roman" pitchFamily="18" charset="0"/>
              </a:rPr>
              <a:t> да осы </a:t>
            </a:r>
            <a:r>
              <a:rPr lang="ru-RU" sz="1200" dirty="0" err="1" smtClean="0">
                <a:latin typeface="Kz Times New Roman" pitchFamily="18" charset="0"/>
                <a:ea typeface="Kz Times New Roman" pitchFamily="18" charset="0"/>
                <a:cs typeface="Kz Times New Roman" pitchFamily="18" charset="0"/>
              </a:rPr>
              <a:t>мерекені</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тойлағалы</a:t>
            </a:r>
            <a:r>
              <a:rPr lang="ru-RU" sz="1200" dirty="0" smtClean="0">
                <a:latin typeface="Kz Times New Roman" pitchFamily="18" charset="0"/>
                <a:ea typeface="Kz Times New Roman" pitchFamily="18" charset="0"/>
                <a:cs typeface="Kz Times New Roman" pitchFamily="18" charset="0"/>
              </a:rPr>
              <a:t> </a:t>
            </a:r>
            <a:r>
              <a:rPr lang="ru-RU" sz="1200" dirty="0" err="1" smtClean="0">
                <a:latin typeface="Kz Times New Roman" pitchFamily="18" charset="0"/>
                <a:ea typeface="Kz Times New Roman" pitchFamily="18" charset="0"/>
                <a:cs typeface="Kz Times New Roman" pitchFamily="18" charset="0"/>
              </a:rPr>
              <a:t>отырмыз</a:t>
            </a:r>
            <a:r>
              <a:rPr lang="ru-RU" sz="1200" dirty="0" smtClean="0">
                <a:latin typeface="Kz Times New Roman" pitchFamily="18" charset="0"/>
                <a:ea typeface="Kz Times New Roman" pitchFamily="18" charset="0"/>
                <a:cs typeface="Kz Times New Roman" pitchFamily="18" charset="0"/>
              </a:rPr>
              <a:t>    </a:t>
            </a:r>
          </a:p>
          <a:p>
            <a:pPr algn="r"/>
            <a:r>
              <a:rPr lang="kk-KZ" sz="1200" b="1" dirty="0" smtClean="0">
                <a:latin typeface="Kz Times New Roman" pitchFamily="18" charset="0"/>
                <a:ea typeface="Kz Times New Roman" pitchFamily="18" charset="0"/>
                <a:cs typeface="Kz Times New Roman" pitchFamily="18" charset="0"/>
              </a:rPr>
              <a:t>“Жас ұлан”БҰ </a:t>
            </a:r>
            <a:r>
              <a:rPr lang="kk-KZ" sz="1200" b="1" dirty="0" smtClean="0">
                <a:latin typeface="Kz Times New Roman" pitchFamily="18" charset="0"/>
                <a:ea typeface="Kz Times New Roman" pitchFamily="18" charset="0"/>
                <a:cs typeface="Kz Times New Roman" pitchFamily="18" charset="0"/>
              </a:rPr>
              <a:t> Курмангожина </a:t>
            </a:r>
            <a:r>
              <a:rPr lang="kk-KZ" sz="1200" b="1" dirty="0" smtClean="0">
                <a:latin typeface="Kz Times New Roman" pitchFamily="18" charset="0"/>
                <a:ea typeface="Kz Times New Roman" pitchFamily="18" charset="0"/>
                <a:cs typeface="Kz Times New Roman" pitchFamily="18" charset="0"/>
              </a:rPr>
              <a:t>Жаннат 9  сынып </a:t>
            </a:r>
            <a:endParaRPr lang="ru-RU" sz="1200" b="1" dirty="0"/>
          </a:p>
        </p:txBody>
      </p:sp>
      <p:pic>
        <p:nvPicPr>
          <p:cNvPr id="33" name="Рисунок 32" descr="C:\Users\Аигерим\Desktop\IMG-20171211-WA0055.jpg"/>
          <p:cNvPicPr/>
          <p:nvPr/>
        </p:nvPicPr>
        <p:blipFill>
          <a:blip r:embed="rId6" cstate="print"/>
          <a:srcRect/>
          <a:stretch>
            <a:fillRect/>
          </a:stretch>
        </p:blipFill>
        <p:spPr bwMode="auto">
          <a:xfrm>
            <a:off x="457200" y="6705601"/>
            <a:ext cx="1143000" cy="1920737"/>
          </a:xfrm>
          <a:prstGeom prst="rect">
            <a:avLst/>
          </a:prstGeom>
          <a:noFill/>
          <a:ln w="9525">
            <a:noFill/>
            <a:miter lim="800000"/>
            <a:headEnd/>
            <a:tailEnd/>
          </a:ln>
        </p:spPr>
      </p:pic>
      <p:sp>
        <p:nvSpPr>
          <p:cNvPr id="34" name="Блок-схема: карточка 33"/>
          <p:cNvSpPr/>
          <p:nvPr/>
        </p:nvSpPr>
        <p:spPr>
          <a:xfrm rot="10800000" flipH="1" flipV="1">
            <a:off x="2819400" y="5181600"/>
            <a:ext cx="3352800" cy="2667000"/>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400" dirty="0" smtClean="0">
                <a:latin typeface="Kz Times New Roman" pitchFamily="18" charset="0"/>
                <a:ea typeface="Kz Times New Roman" pitchFamily="18" charset="0"/>
                <a:cs typeface="Kz Times New Roman" pitchFamily="18" charset="0"/>
              </a:rPr>
              <a:t>11-15 желтоқсан аралығында ҚР  тәуелсіздігіне арналған апталық жоспар ұйымдастырылды. Дүйсенбі күні әр сыныпта “Достық пенен татылулықтың шаңырағы атты ” тақырыпта сынып сағаттар өткізілді. Оқушылар арасында суреттер сайысы, кітапханада көрме өтті. 5-9 сынып оқушылар арасында  конференция өткізілді.</a:t>
            </a:r>
          </a:p>
          <a:p>
            <a:pPr algn="r"/>
            <a:r>
              <a:rPr lang="kk-KZ" sz="1400" dirty="0" smtClean="0">
                <a:latin typeface="Kz Times New Roman" pitchFamily="18" charset="0"/>
                <a:ea typeface="Kz Times New Roman" pitchFamily="18" charset="0"/>
                <a:cs typeface="Kz Times New Roman" pitchFamily="18" charset="0"/>
              </a:rPr>
              <a:t>Негметова Нүрсулу 8 сынып</a:t>
            </a:r>
            <a:endParaRPr lang="ru-RU" sz="1400" dirty="0">
              <a:latin typeface="Kz Times New Roman" pitchFamily="18" charset="0"/>
              <a:ea typeface="Kz Times New Roman" pitchFamily="18" charset="0"/>
              <a:cs typeface="Kz Times New Roman" pitchFamily="18" charset="0"/>
            </a:endParaRPr>
          </a:p>
        </p:txBody>
      </p:sp>
      <p:sp>
        <p:nvSpPr>
          <p:cNvPr id="13313" name="Rectangle 1"/>
          <p:cNvSpPr>
            <a:spLocks noChangeArrowheads="1"/>
          </p:cNvSpPr>
          <p:nvPr/>
        </p:nvSpPr>
        <p:spPr bwMode="auto">
          <a:xfrm>
            <a:off x="1524000" y="685800"/>
            <a:ext cx="3130601" cy="276999"/>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«Тәуелсіздік – теңдесі жоқ байлығым»</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914400"/>
            <a:ext cx="6172200" cy="2005584"/>
          </a:xfrm>
        </p:spPr>
        <p:txBody>
          <a:bodyPr>
            <a:normAutofit fontScale="90000"/>
          </a:bodyPr>
          <a:lstStyle/>
          <a:p>
            <a:pPr algn="ctr"/>
            <a:r>
              <a:rPr lang="kk-KZ" sz="2200" b="1" dirty="0" smtClean="0">
                <a:latin typeface="Kz Times New Roman" pitchFamily="18" charset="0"/>
                <a:ea typeface="Kz Times New Roman" pitchFamily="18" charset="0"/>
                <a:cs typeface="Kz Times New Roman" pitchFamily="18" charset="0"/>
              </a:rPr>
              <a:t/>
            </a:r>
            <a:br>
              <a:rPr lang="kk-KZ" sz="2200" b="1" dirty="0" smtClean="0">
                <a:latin typeface="Kz Times New Roman" pitchFamily="18" charset="0"/>
                <a:ea typeface="Kz Times New Roman" pitchFamily="18" charset="0"/>
                <a:cs typeface="Kz Times New Roman" pitchFamily="18" charset="0"/>
              </a:rPr>
            </a:br>
            <a:r>
              <a:rPr lang="kk-KZ" sz="2200" b="1" dirty="0" smtClean="0">
                <a:latin typeface="Kz Times New Roman" pitchFamily="18" charset="0"/>
                <a:ea typeface="Kz Times New Roman" pitchFamily="18" charset="0"/>
                <a:cs typeface="Kz Times New Roman" pitchFamily="18" charset="0"/>
              </a:rPr>
              <a:t/>
            </a:r>
            <a:br>
              <a:rPr lang="kk-KZ" sz="2200" b="1" dirty="0" smtClean="0">
                <a:latin typeface="Kz Times New Roman" pitchFamily="18" charset="0"/>
                <a:ea typeface="Kz Times New Roman" pitchFamily="18" charset="0"/>
                <a:cs typeface="Kz Times New Roman" pitchFamily="18" charset="0"/>
              </a:rPr>
            </a:br>
            <a:r>
              <a:rPr lang="kk-KZ" sz="2200" b="1" dirty="0" smtClean="0">
                <a:latin typeface="Kz Times New Roman" pitchFamily="18" charset="0"/>
                <a:ea typeface="Kz Times New Roman" pitchFamily="18" charset="0"/>
                <a:cs typeface="Kz Times New Roman" pitchFamily="18" charset="0"/>
              </a:rPr>
              <a:t/>
            </a:r>
            <a:br>
              <a:rPr lang="kk-KZ" sz="2200" b="1" dirty="0" smtClean="0">
                <a:latin typeface="Kz Times New Roman" pitchFamily="18" charset="0"/>
                <a:ea typeface="Kz Times New Roman" pitchFamily="18" charset="0"/>
                <a:cs typeface="Kz Times New Roman" pitchFamily="18" charset="0"/>
              </a:rPr>
            </a:br>
            <a:r>
              <a:rPr lang="kk-KZ" sz="2200" b="1" dirty="0" smtClean="0">
                <a:latin typeface="Kz Times New Roman" pitchFamily="18" charset="0"/>
                <a:ea typeface="Kz Times New Roman" pitchFamily="18" charset="0"/>
                <a:cs typeface="Kz Times New Roman" pitchFamily="18" charset="0"/>
              </a:rPr>
              <a:t/>
            </a:r>
            <a:br>
              <a:rPr lang="kk-KZ" sz="2200" b="1" dirty="0" smtClean="0">
                <a:latin typeface="Kz Times New Roman" pitchFamily="18" charset="0"/>
                <a:ea typeface="Kz Times New Roman" pitchFamily="18" charset="0"/>
                <a:cs typeface="Kz Times New Roman" pitchFamily="18" charset="0"/>
              </a:rPr>
            </a:br>
            <a:r>
              <a:rPr lang="kk-KZ" sz="2200" b="1" dirty="0" smtClean="0">
                <a:latin typeface="Kz Times New Roman" pitchFamily="18" charset="0"/>
                <a:ea typeface="Kz Times New Roman" pitchFamily="18" charset="0"/>
                <a:cs typeface="Kz Times New Roman" pitchFamily="18" charset="0"/>
              </a:rPr>
              <a:t/>
            </a:r>
            <a:br>
              <a:rPr lang="kk-KZ" sz="2200" b="1" dirty="0" smtClean="0">
                <a:latin typeface="Kz Times New Roman" pitchFamily="18" charset="0"/>
                <a:ea typeface="Kz Times New Roman" pitchFamily="18" charset="0"/>
                <a:cs typeface="Kz Times New Roman" pitchFamily="18" charset="0"/>
              </a:rPr>
            </a:br>
            <a:r>
              <a:rPr lang="kk-KZ" sz="2200" b="1" dirty="0" smtClean="0">
                <a:latin typeface="Kz Times New Roman" pitchFamily="18" charset="0"/>
                <a:ea typeface="Kz Times New Roman" pitchFamily="18" charset="0"/>
                <a:cs typeface="Kz Times New Roman" pitchFamily="18" charset="0"/>
              </a:rPr>
              <a:t>«</a:t>
            </a:r>
            <a:r>
              <a:rPr lang="ru-RU" sz="2200" b="1" dirty="0" err="1" smtClean="0">
                <a:latin typeface="Kz Times New Roman" pitchFamily="18" charset="0"/>
                <a:ea typeface="Kz Times New Roman" pitchFamily="18" charset="0"/>
                <a:cs typeface="Kz Times New Roman" pitchFamily="18" charset="0"/>
              </a:rPr>
              <a:t>Ата</a:t>
            </a:r>
            <a:r>
              <a:rPr lang="ru-RU" sz="2200" b="1" dirty="0" smtClean="0">
                <a:latin typeface="Kz Times New Roman" pitchFamily="18" charset="0"/>
                <a:ea typeface="Kz Times New Roman" pitchFamily="18" charset="0"/>
                <a:cs typeface="Kz Times New Roman" pitchFamily="18" charset="0"/>
              </a:rPr>
              <a:t> </a:t>
            </a:r>
            <a:r>
              <a:rPr lang="ru-RU" sz="2200" b="1" dirty="0" err="1" smtClean="0">
                <a:latin typeface="Kz Times New Roman" pitchFamily="18" charset="0"/>
                <a:ea typeface="Kz Times New Roman" pitchFamily="18" charset="0"/>
                <a:cs typeface="Kz Times New Roman" pitchFamily="18" charset="0"/>
              </a:rPr>
              <a:t>салтым</a:t>
            </a:r>
            <a:r>
              <a:rPr lang="ru-RU" sz="2200" b="1" dirty="0" smtClean="0">
                <a:latin typeface="Kz Times New Roman" pitchFamily="18" charset="0"/>
                <a:ea typeface="Kz Times New Roman" pitchFamily="18" charset="0"/>
                <a:cs typeface="Kz Times New Roman" pitchFamily="18" charset="0"/>
              </a:rPr>
              <a:t> –</a:t>
            </a:r>
            <a:r>
              <a:rPr lang="ru-RU" sz="2200" b="1" dirty="0" err="1" smtClean="0">
                <a:latin typeface="Kz Times New Roman" pitchFamily="18" charset="0"/>
                <a:ea typeface="Kz Times New Roman" pitchFamily="18" charset="0"/>
                <a:cs typeface="Kz Times New Roman" pitchFamily="18" charset="0"/>
              </a:rPr>
              <a:t>асыл</a:t>
            </a:r>
            <a:r>
              <a:rPr lang="ru-RU" sz="2200" b="1" dirty="0" smtClean="0">
                <a:latin typeface="Kz Times New Roman" pitchFamily="18" charset="0"/>
                <a:ea typeface="Kz Times New Roman" pitchFamily="18" charset="0"/>
                <a:cs typeface="Kz Times New Roman" pitchFamily="18" charset="0"/>
              </a:rPr>
              <a:t> </a:t>
            </a:r>
            <a:r>
              <a:rPr lang="ru-RU" sz="2200" b="1" dirty="0" err="1" smtClean="0">
                <a:latin typeface="Kz Times New Roman" pitchFamily="18" charset="0"/>
                <a:ea typeface="Kz Times New Roman" pitchFamily="18" charset="0"/>
                <a:cs typeface="Kz Times New Roman" pitchFamily="18" charset="0"/>
              </a:rPr>
              <a:t>мұрам</a:t>
            </a:r>
            <a:r>
              <a:rPr lang="ru-RU" sz="2200" b="1" dirty="0" smtClean="0">
                <a:latin typeface="Kz Times New Roman" pitchFamily="18" charset="0"/>
                <a:ea typeface="Kz Times New Roman" pitchFamily="18" charset="0"/>
                <a:cs typeface="Kz Times New Roman" pitchFamily="18" charset="0"/>
              </a:rPr>
              <a:t>, </a:t>
            </a:r>
            <a:r>
              <a:rPr lang="ru-RU" sz="2200" b="1" dirty="0" err="1" smtClean="0">
                <a:latin typeface="Kz Times New Roman" pitchFamily="18" charset="0"/>
                <a:ea typeface="Kz Times New Roman" pitchFamily="18" charset="0"/>
                <a:cs typeface="Kz Times New Roman" pitchFamily="18" charset="0"/>
              </a:rPr>
              <a:t>ардағым</a:t>
            </a:r>
            <a:r>
              <a:rPr lang="kk-KZ" sz="2200" b="1" dirty="0" smtClean="0">
                <a:latin typeface="Kz Times New Roman" pitchFamily="18" charset="0"/>
                <a:ea typeface="Kz Times New Roman" pitchFamily="18" charset="0"/>
                <a:cs typeface="Kz Times New Roman" pitchFamily="18" charset="0"/>
              </a:rPr>
              <a:t>»</a:t>
            </a:r>
            <a:r>
              <a:rPr lang="ru-RU" dirty="0" smtClean="0"/>
              <a:t/>
            </a:r>
            <a:br>
              <a:rPr lang="ru-RU" dirty="0" smtClean="0"/>
            </a:br>
            <a:r>
              <a:rPr lang="ru-RU" sz="1300" b="1" dirty="0" smtClean="0">
                <a:latin typeface="Kz Times New Roman" pitchFamily="18" charset="0"/>
                <a:ea typeface="Kz Times New Roman" pitchFamily="18" charset="0"/>
                <a:cs typeface="Kz Times New Roman" pitchFamily="18" charset="0"/>
              </a:rPr>
              <a:t> </a:t>
            </a:r>
            <a:r>
              <a:rPr lang="ru-RU" sz="1300" b="1" dirty="0" err="1" smtClean="0">
                <a:latin typeface="Kz Times New Roman" pitchFamily="18" charset="0"/>
                <a:ea typeface="Kz Times New Roman" pitchFamily="18" charset="0"/>
                <a:cs typeface="Kz Times New Roman" pitchFamily="18" charset="0"/>
              </a:rPr>
              <a:t>Дәстүр-</a:t>
            </a:r>
            <a:r>
              <a:rPr lang="ru-RU" sz="1300" dirty="0" err="1" smtClean="0">
                <a:latin typeface="Kz Times New Roman" pitchFamily="18" charset="0"/>
                <a:ea typeface="Kz Times New Roman" pitchFamily="18" charset="0"/>
                <a:cs typeface="Kz Times New Roman" pitchFamily="18" charset="0"/>
              </a:rPr>
              <a:t>халықтың</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атадан</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балаға</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көшіп,жалғасын</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және</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дамып</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отыратын</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тарихи</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әлеуметтік</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мәдени-тұрмыстық</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кәсіптік</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салт-сана</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әдет-ғұрып,мінез-құлық,тәлім-тәрбие</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және</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рухани</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іс-әрекеттер</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көрінісі</a:t>
            </a:r>
            <a:r>
              <a:rPr lang="ru-RU" sz="1300" dirty="0" smtClean="0">
                <a:latin typeface="Kz Times New Roman" pitchFamily="18" charset="0"/>
                <a:ea typeface="Kz Times New Roman" pitchFamily="18" charset="0"/>
                <a:cs typeface="Kz Times New Roman" pitchFamily="18" charset="0"/>
              </a:rPr>
              <a:t>.</a:t>
            </a:r>
            <a:r>
              <a:rPr lang="kk-KZ"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Салт-әр</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ұлттың</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халықтың</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діні</a:t>
            </a:r>
            <a:r>
              <a:rPr lang="ru-RU" sz="1300" dirty="0" smtClean="0">
                <a:latin typeface="Kz Times New Roman" pitchFamily="18" charset="0"/>
                <a:ea typeface="Kz Times New Roman" pitchFamily="18" charset="0"/>
                <a:cs typeface="Kz Times New Roman" pitchFamily="18" charset="0"/>
              </a:rPr>
              <a:t> мен </a:t>
            </a:r>
            <a:r>
              <a:rPr lang="ru-RU" sz="1300" dirty="0" err="1" smtClean="0">
                <a:latin typeface="Kz Times New Roman" pitchFamily="18" charset="0"/>
                <a:ea typeface="Kz Times New Roman" pitchFamily="18" charset="0"/>
                <a:cs typeface="Kz Times New Roman" pitchFamily="18" charset="0"/>
              </a:rPr>
              <a:t>сеніміне</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тұрмыс-тіршілігіне,ұлттық</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құрылым</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ерекшелігіне</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сәйкес</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ғасырлар</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бойы</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жинақталып,өмірдің</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өзі</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туғызған</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ғұрыптар</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тұғырының</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негізі.Қазақтың</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бірнеше</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салттарын</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атап</a:t>
            </a:r>
            <a:r>
              <a:rPr lang="ru-RU" sz="1300" dirty="0" smtClean="0">
                <a:latin typeface="Kz Times New Roman" pitchFamily="18" charset="0"/>
                <a:ea typeface="Kz Times New Roman" pitchFamily="18" charset="0"/>
                <a:cs typeface="Kz Times New Roman" pitchFamily="18" charset="0"/>
              </a:rPr>
              <a:t> </a:t>
            </a:r>
            <a:r>
              <a:rPr lang="ru-RU" sz="1300" dirty="0" err="1" smtClean="0">
                <a:latin typeface="Kz Times New Roman" pitchFamily="18" charset="0"/>
                <a:ea typeface="Kz Times New Roman" pitchFamily="18" charset="0"/>
                <a:cs typeface="Kz Times New Roman" pitchFamily="18" charset="0"/>
              </a:rPr>
              <a:t>өтсек</a:t>
            </a:r>
            <a:r>
              <a:rPr lang="ru-RU" sz="2000" dirty="0" smtClean="0">
                <a:latin typeface="Kz Times New Roman" pitchFamily="18" charset="0"/>
                <a:ea typeface="Kz Times New Roman" pitchFamily="18" charset="0"/>
                <a:cs typeface="Kz Times New Roman" pitchFamily="18" charset="0"/>
              </a:rPr>
              <a:t>.</a:t>
            </a:r>
            <a:r>
              <a:rPr lang="ru-RU" dirty="0" smtClean="0"/>
              <a:t/>
            </a:r>
            <a:br>
              <a:rPr lang="ru-RU" dirty="0" smtClean="0"/>
            </a:br>
            <a:endParaRPr lang="ru-RU" dirty="0"/>
          </a:p>
        </p:txBody>
      </p:sp>
      <p:sp>
        <p:nvSpPr>
          <p:cNvPr id="4" name="Текст 3"/>
          <p:cNvSpPr>
            <a:spLocks noGrp="1"/>
          </p:cNvSpPr>
          <p:nvPr>
            <p:ph type="body" idx="1"/>
          </p:nvPr>
        </p:nvSpPr>
        <p:spPr>
          <a:xfrm>
            <a:off x="304801" y="2209800"/>
            <a:ext cx="3030141" cy="879136"/>
          </a:xfrm>
        </p:spPr>
        <p:txBody>
          <a:bodyPr/>
          <a:lstStyle/>
          <a:p>
            <a:r>
              <a:rPr lang="kk-KZ" sz="1200" dirty="0" smtClean="0">
                <a:latin typeface="Kz Times New Roman" pitchFamily="18" charset="0"/>
                <a:ea typeface="Kz Times New Roman" pitchFamily="18" charset="0"/>
                <a:cs typeface="Kz Times New Roman" pitchFamily="18" charset="0"/>
              </a:rPr>
              <a:t>1Шілдехана(салт).жаңа туған нәрестенің құрметіне жасалатын ойын-сауық, той.</a:t>
            </a:r>
            <a:endParaRPr lang="ru-RU" sz="1200" dirty="0">
              <a:latin typeface="Kz Times New Roman" pitchFamily="18" charset="0"/>
              <a:ea typeface="Kz Times New Roman" pitchFamily="18" charset="0"/>
              <a:cs typeface="Kz Times New Roman" pitchFamily="18" charset="0"/>
            </a:endParaRPr>
          </a:p>
        </p:txBody>
      </p:sp>
      <p:sp>
        <p:nvSpPr>
          <p:cNvPr id="6" name="Текст 5"/>
          <p:cNvSpPr>
            <a:spLocks noGrp="1"/>
          </p:cNvSpPr>
          <p:nvPr>
            <p:ph type="body" sz="half" idx="3"/>
          </p:nvPr>
        </p:nvSpPr>
        <p:spPr/>
        <p:txBody>
          <a:bodyPr>
            <a:normAutofit/>
          </a:bodyPr>
          <a:lstStyle/>
          <a:p>
            <a:r>
              <a:rPr lang="kk-KZ" sz="1200" dirty="0" smtClean="0">
                <a:latin typeface="Kz Times New Roman" pitchFamily="18" charset="0"/>
                <a:ea typeface="Kz Times New Roman" pitchFamily="18" charset="0"/>
                <a:cs typeface="Kz Times New Roman" pitchFamily="18" charset="0"/>
              </a:rPr>
              <a:t>Кіндік кесер(салт). Нәресте туған сәтте оның кіндігін әйелдер(кіндік шешесі) дайын тұрады.Кіндік кесу-мәртебелі, абыройлы іс.</a:t>
            </a:r>
            <a:endParaRPr lang="ru-RU" sz="1200" dirty="0">
              <a:latin typeface="Kz Times New Roman" pitchFamily="18" charset="0"/>
              <a:ea typeface="Kz Times New Roman" pitchFamily="18" charset="0"/>
              <a:cs typeface="Kz Times New Roman" pitchFamily="18" charset="0"/>
            </a:endParaRPr>
          </a:p>
        </p:txBody>
      </p:sp>
      <p:pic>
        <p:nvPicPr>
          <p:cNvPr id="8" name="Содержимое 7" descr="https://im0-tub-kz.yandex.net/i?id=d785157889bc5131cde66f08d8b3ab21-l&amp;n=13"/>
          <p:cNvPicPr>
            <a:picLocks noGrp="1"/>
          </p:cNvPicPr>
          <p:nvPr>
            <p:ph sz="quarter" idx="2"/>
          </p:nvPr>
        </p:nvPicPr>
        <p:blipFill>
          <a:blip r:embed="rId2" cstate="print"/>
          <a:stretch>
            <a:fillRect/>
          </a:stretch>
        </p:blipFill>
        <p:spPr bwMode="auto">
          <a:xfrm>
            <a:off x="304800" y="2971801"/>
            <a:ext cx="3030538" cy="1295399"/>
          </a:xfrm>
          <a:prstGeom prst="rect">
            <a:avLst/>
          </a:prstGeom>
          <a:noFill/>
          <a:ln w="9525">
            <a:noFill/>
            <a:miter lim="800000"/>
            <a:headEnd/>
            <a:tailEnd/>
          </a:ln>
        </p:spPr>
      </p:pic>
      <p:pic>
        <p:nvPicPr>
          <p:cNvPr id="9" name="Содержимое 8" descr="http://megatyumen.ru/media/sorl/02/b4/02b4da86842bd198498c27154a4658af.jpg"/>
          <p:cNvPicPr>
            <a:picLocks noGrp="1"/>
          </p:cNvPicPr>
          <p:nvPr>
            <p:ph sz="quarter" idx="4"/>
          </p:nvPr>
        </p:nvPicPr>
        <p:blipFill>
          <a:blip r:embed="rId3" cstate="print"/>
          <a:stretch>
            <a:fillRect/>
          </a:stretch>
        </p:blipFill>
        <p:spPr bwMode="auto">
          <a:xfrm>
            <a:off x="3505201" y="3429001"/>
            <a:ext cx="3030537" cy="1676399"/>
          </a:xfrm>
          <a:prstGeom prst="rect">
            <a:avLst/>
          </a:prstGeom>
          <a:noFill/>
          <a:ln w="9525">
            <a:noFill/>
            <a:miter lim="800000"/>
            <a:headEnd/>
            <a:tailEnd/>
          </a:ln>
        </p:spPr>
      </p:pic>
      <p:sp>
        <p:nvSpPr>
          <p:cNvPr id="10" name="Прямоугольник 9"/>
          <p:cNvSpPr/>
          <p:nvPr/>
        </p:nvSpPr>
        <p:spPr>
          <a:xfrm>
            <a:off x="381000" y="4343400"/>
            <a:ext cx="3124200" cy="861775"/>
          </a:xfrm>
          <a:prstGeom prst="rect">
            <a:avLst/>
          </a:prstGeom>
        </p:spPr>
        <p:txBody>
          <a:bodyPr wrap="square">
            <a:spAutoFit/>
          </a:bodyPr>
          <a:lstStyle/>
          <a:p>
            <a:r>
              <a:rPr lang="kk-KZ" sz="1200" b="1" dirty="0" smtClean="0">
                <a:latin typeface="Kz Times New Roman" pitchFamily="18" charset="0"/>
                <a:ea typeface="Kz Times New Roman" pitchFamily="18" charset="0"/>
                <a:cs typeface="Kz Times New Roman" pitchFamily="18" charset="0"/>
              </a:rPr>
              <a:t>Бесікке салу(салт).</a:t>
            </a:r>
            <a:r>
              <a:rPr lang="kk-KZ" sz="1200" dirty="0" smtClean="0">
                <a:latin typeface="Kz Times New Roman" pitchFamily="18" charset="0"/>
                <a:ea typeface="Kz Times New Roman" pitchFamily="18" charset="0"/>
                <a:cs typeface="Kz Times New Roman" pitchFamily="18" charset="0"/>
              </a:rPr>
              <a:t> Жаңа туған баланы бесікке салу. Бесік қасиетті,киелі, құтты мүлік, сәбидің алтын ұясы болып есептеледі.</a:t>
            </a:r>
            <a:endParaRPr lang="ru-RU" sz="1200" dirty="0">
              <a:latin typeface="Kz Times New Roman" pitchFamily="18" charset="0"/>
              <a:ea typeface="Kz Times New Roman" pitchFamily="18" charset="0"/>
              <a:cs typeface="Kz Times New Roman" pitchFamily="18" charset="0"/>
            </a:endParaRPr>
          </a:p>
        </p:txBody>
      </p:sp>
      <p:pic>
        <p:nvPicPr>
          <p:cNvPr id="11" name="Рисунок 10" descr="https://elana.kz/wp-content/uploads/2017/01/%D0%A1%D0%BD%D0%B8%D0%BC%D0%BE%D0%BA-9.jpg"/>
          <p:cNvPicPr/>
          <p:nvPr/>
        </p:nvPicPr>
        <p:blipFill>
          <a:blip r:embed="rId4"/>
          <a:srcRect/>
          <a:stretch>
            <a:fillRect/>
          </a:stretch>
        </p:blipFill>
        <p:spPr bwMode="auto">
          <a:xfrm>
            <a:off x="304800" y="5334000"/>
            <a:ext cx="2743200" cy="1524000"/>
          </a:xfrm>
          <a:prstGeom prst="rect">
            <a:avLst/>
          </a:prstGeom>
          <a:noFill/>
          <a:ln w="9525">
            <a:noFill/>
            <a:miter lim="800000"/>
            <a:headEnd/>
            <a:tailEnd/>
          </a:ln>
        </p:spPr>
      </p:pic>
      <p:sp>
        <p:nvSpPr>
          <p:cNvPr id="12" name="Прямоугольник 11"/>
          <p:cNvSpPr/>
          <p:nvPr/>
        </p:nvSpPr>
        <p:spPr>
          <a:xfrm>
            <a:off x="3048000" y="5181600"/>
            <a:ext cx="3429000" cy="1015663"/>
          </a:xfrm>
          <a:prstGeom prst="rect">
            <a:avLst/>
          </a:prstGeom>
        </p:spPr>
        <p:txBody>
          <a:bodyPr wrap="square">
            <a:spAutoFit/>
          </a:bodyPr>
          <a:lstStyle/>
          <a:p>
            <a:r>
              <a:rPr lang="kk-KZ" sz="1200" b="1" dirty="0" smtClean="0">
                <a:latin typeface="Kz Times New Roman" pitchFamily="18" charset="0"/>
                <a:ea typeface="Kz Times New Roman" pitchFamily="18" charset="0"/>
                <a:cs typeface="Kz Times New Roman" pitchFamily="18" charset="0"/>
              </a:rPr>
              <a:t>Қырқынан шығару(салт).</a:t>
            </a:r>
            <a:r>
              <a:rPr lang="kk-KZ" sz="1200" dirty="0" smtClean="0">
                <a:latin typeface="Kz Times New Roman" pitchFamily="18" charset="0"/>
                <a:ea typeface="Kz Times New Roman" pitchFamily="18" charset="0"/>
                <a:cs typeface="Kz Times New Roman" pitchFamily="18" charset="0"/>
              </a:rPr>
              <a:t> Баланың туғанына қырық күн толған соң оны ыдысқа қырық қасық су құйып шомылдырады.ол сәбидің жан-жүйесінің қалыптасып дені сау болып өсуіне деген ақ тілектен </a:t>
            </a:r>
            <a:r>
              <a:rPr lang="kk-KZ" sz="1200" dirty="0" smtClean="0"/>
              <a:t>шыққан.</a:t>
            </a:r>
            <a:endParaRPr lang="ru-RU" sz="1200" dirty="0"/>
          </a:p>
        </p:txBody>
      </p:sp>
      <p:pic>
        <p:nvPicPr>
          <p:cNvPr id="13" name="Рисунок 12" descr="http://comode.kz/media/gallery/1437087816nmxwi.jpg"/>
          <p:cNvPicPr/>
          <p:nvPr/>
        </p:nvPicPr>
        <p:blipFill>
          <a:blip r:embed="rId5"/>
          <a:srcRect/>
          <a:stretch>
            <a:fillRect/>
          </a:stretch>
        </p:blipFill>
        <p:spPr bwMode="auto">
          <a:xfrm>
            <a:off x="3429000" y="6248400"/>
            <a:ext cx="2895600" cy="1447800"/>
          </a:xfrm>
          <a:prstGeom prst="rect">
            <a:avLst/>
          </a:prstGeom>
          <a:noFill/>
          <a:ln w="9525">
            <a:noFill/>
            <a:miter lim="800000"/>
            <a:headEnd/>
            <a:tailEnd/>
          </a:ln>
        </p:spPr>
      </p:pic>
      <p:sp>
        <p:nvSpPr>
          <p:cNvPr id="14" name="Овал 13"/>
          <p:cNvSpPr/>
          <p:nvPr/>
        </p:nvSpPr>
        <p:spPr>
          <a:xfrm>
            <a:off x="6096000" y="8229600"/>
            <a:ext cx="304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5</a:t>
            </a:r>
            <a:endParaRPr lang="ru-RU" dirty="0"/>
          </a:p>
        </p:txBody>
      </p:sp>
      <p:sp>
        <p:nvSpPr>
          <p:cNvPr id="15" name="Прямоугольник 14"/>
          <p:cNvSpPr/>
          <p:nvPr/>
        </p:nvSpPr>
        <p:spPr>
          <a:xfrm>
            <a:off x="0" y="7010400"/>
            <a:ext cx="3505200" cy="461665"/>
          </a:xfrm>
          <a:prstGeom prst="rect">
            <a:avLst/>
          </a:prstGeom>
        </p:spPr>
        <p:txBody>
          <a:bodyPr wrap="square">
            <a:spAutoFit/>
          </a:bodyPr>
          <a:lstStyle/>
          <a:p>
            <a:r>
              <a:rPr lang="kk-KZ" sz="1200" b="1" dirty="0" smtClean="0">
                <a:latin typeface="Kz Times New Roman" pitchFamily="18" charset="0"/>
                <a:ea typeface="Kz Times New Roman" pitchFamily="18" charset="0"/>
                <a:cs typeface="Kz Times New Roman" pitchFamily="18" charset="0"/>
              </a:rPr>
              <a:t>Тұсау кесер(салт).</a:t>
            </a:r>
            <a:r>
              <a:rPr lang="kk-KZ" sz="1200" dirty="0" smtClean="0">
                <a:latin typeface="Kz Times New Roman" pitchFamily="18" charset="0"/>
                <a:ea typeface="Kz Times New Roman" pitchFamily="18" charset="0"/>
                <a:cs typeface="Kz Times New Roman" pitchFamily="18" charset="0"/>
              </a:rPr>
              <a:t>Сәби қаз тұрғаннанкейін тез жүріп кетсін деген тілекпен жасалатын ғұрып</a:t>
            </a:r>
            <a:endParaRPr lang="ru-RU" sz="1200" dirty="0">
              <a:latin typeface="Kz Times New Roman" pitchFamily="18" charset="0"/>
              <a:ea typeface="Kz Times New Roman" pitchFamily="18" charset="0"/>
              <a:cs typeface="Kz Times New Roman" pitchFamily="18" charset="0"/>
            </a:endParaRPr>
          </a:p>
        </p:txBody>
      </p:sp>
      <p:pic>
        <p:nvPicPr>
          <p:cNvPr id="16" name="Рисунок 15" descr="https://im0-tub-kz.yandex.net/i?id=910398ebf16904f2b0b70e38bf8ddd34-l&amp;n=13"/>
          <p:cNvPicPr/>
          <p:nvPr/>
        </p:nvPicPr>
        <p:blipFill>
          <a:blip r:embed="rId6"/>
          <a:srcRect/>
          <a:stretch>
            <a:fillRect/>
          </a:stretch>
        </p:blipFill>
        <p:spPr bwMode="auto">
          <a:xfrm>
            <a:off x="228600" y="7543800"/>
            <a:ext cx="2866925" cy="1219200"/>
          </a:xfrm>
          <a:prstGeom prst="rect">
            <a:avLst/>
          </a:prstGeom>
          <a:noFill/>
          <a:ln w="9525">
            <a:noFill/>
            <a:miter lim="800000"/>
            <a:headEnd/>
            <a:tailEnd/>
          </a:ln>
        </p:spPr>
      </p:pic>
      <p:sp>
        <p:nvSpPr>
          <p:cNvPr id="17" name="Прямоугольник 16"/>
          <p:cNvSpPr/>
          <p:nvPr/>
        </p:nvSpPr>
        <p:spPr>
          <a:xfrm>
            <a:off x="3429000" y="8229600"/>
            <a:ext cx="2438400" cy="307777"/>
          </a:xfrm>
          <a:prstGeom prst="rect">
            <a:avLst/>
          </a:prstGeom>
          <a:solidFill>
            <a:srgbClr val="C00000"/>
          </a:solid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kk-KZ" sz="1400"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Kz Times New Roman" pitchFamily="18" charset="0"/>
                <a:ea typeface="Kz Times New Roman" pitchFamily="18" charset="0"/>
                <a:cs typeface="Kz Times New Roman" pitchFamily="18" charset="0"/>
              </a:rPr>
              <a:t>Сейтжанов Жандос 9 сынып</a:t>
            </a:r>
            <a:endParaRPr lang="ru-RU" sz="1400"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Kz Times New Roman" pitchFamily="18" charset="0"/>
              <a:ea typeface="Kz Times New Roman" pitchFamily="18" charset="0"/>
              <a:cs typeface="Kz Times New Roman" pitchFamily="18" charset="0"/>
            </a:endParaRPr>
          </a:p>
        </p:txBody>
      </p:sp>
      <p:pic>
        <p:nvPicPr>
          <p:cNvPr id="18" name="Picture 5" descr="j0105250"/>
          <p:cNvPicPr preferRelativeResize="0">
            <a:picLocks noChangeArrowheads="1" noChangeShapeType="1"/>
          </p:cNvPicPr>
          <p:nvPr/>
        </p:nvPicPr>
        <p:blipFill>
          <a:blip r:embed="rId7"/>
          <a:srcRect/>
          <a:stretch>
            <a:fillRect/>
          </a:stretch>
        </p:blipFill>
        <p:spPr bwMode="auto">
          <a:xfrm rot="5400000">
            <a:off x="-2597790" y="2849260"/>
            <a:ext cx="5576575" cy="381001"/>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19" name="Picture 5" descr="j0105250"/>
          <p:cNvPicPr preferRelativeResize="0">
            <a:picLocks noChangeArrowheads="1" noChangeShapeType="1"/>
          </p:cNvPicPr>
          <p:nvPr/>
        </p:nvPicPr>
        <p:blipFill>
          <a:blip r:embed="rId7"/>
          <a:srcRect/>
          <a:stretch>
            <a:fillRect/>
          </a:stretch>
        </p:blipFill>
        <p:spPr bwMode="auto">
          <a:xfrm rot="5400000">
            <a:off x="3917311" y="2864489"/>
            <a:ext cx="5576575" cy="304800"/>
          </a:xfrm>
          <a:prstGeom prst="rect">
            <a:avLst/>
          </a:prstGeom>
          <a:noFill/>
          <a:ln w="9525" algn="in">
            <a:noFill/>
            <a:miter lim="800000"/>
            <a:headEnd/>
            <a:tailEnd/>
          </a:ln>
          <a:effectLst>
            <a:outerShdw dist="107763" dir="13500000" algn="ctr" rotWithShape="0">
              <a:srgbClr val="CCCCCC">
                <a:alpha val="5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371600"/>
            <a:ext cx="6172200" cy="914400"/>
          </a:xfrm>
        </p:spPr>
        <p:txBody>
          <a:bodyPr>
            <a:normAutofit/>
          </a:bodyPr>
          <a:lstStyle/>
          <a:p>
            <a:pPr algn="ctr"/>
            <a:r>
              <a:rPr lang="ru-RU" sz="1400" b="1" dirty="0" err="1" smtClean="0">
                <a:latin typeface="Kz Times New Roman" pitchFamily="18" charset="0"/>
                <a:ea typeface="Kz Times New Roman" pitchFamily="18" charset="0"/>
                <a:cs typeface="Kz Times New Roman" pitchFamily="18" charset="0"/>
              </a:rPr>
              <a:t>Ғұрып.</a:t>
            </a:r>
            <a:r>
              <a:rPr lang="ru-RU" sz="1400" dirty="0" err="1" smtClean="0">
                <a:latin typeface="Kz Times New Roman" pitchFamily="18" charset="0"/>
                <a:ea typeface="Kz Times New Roman" pitchFamily="18" charset="0"/>
                <a:cs typeface="Kz Times New Roman" pitchFamily="18" charset="0"/>
              </a:rPr>
              <a:t>Қазақтың</a:t>
            </a:r>
            <a:r>
              <a:rPr lang="ru-RU" sz="1400" dirty="0" smtClean="0">
                <a:latin typeface="Kz Times New Roman" pitchFamily="18" charset="0"/>
                <a:ea typeface="Kz Times New Roman" pitchFamily="18" charset="0"/>
                <a:cs typeface="Kz Times New Roman" pitchFamily="18" charset="0"/>
              </a:rPr>
              <a:t> </a:t>
            </a:r>
            <a:r>
              <a:rPr lang="ru-RU" sz="1400" dirty="0" err="1" smtClean="0">
                <a:latin typeface="Kz Times New Roman" pitchFamily="18" charset="0"/>
                <a:ea typeface="Kz Times New Roman" pitchFamily="18" charset="0"/>
                <a:cs typeface="Kz Times New Roman" pitchFamily="18" charset="0"/>
              </a:rPr>
              <a:t>өмір</a:t>
            </a:r>
            <a:r>
              <a:rPr lang="ru-RU" sz="1400" dirty="0" smtClean="0">
                <a:latin typeface="Kz Times New Roman" pitchFamily="18" charset="0"/>
                <a:ea typeface="Kz Times New Roman" pitchFamily="18" charset="0"/>
                <a:cs typeface="Kz Times New Roman" pitchFamily="18" charset="0"/>
              </a:rPr>
              <a:t> </a:t>
            </a:r>
            <a:r>
              <a:rPr lang="ru-RU" sz="1400" dirty="0" err="1" smtClean="0">
                <a:latin typeface="Kz Times New Roman" pitchFamily="18" charset="0"/>
                <a:ea typeface="Kz Times New Roman" pitchFamily="18" charset="0"/>
                <a:cs typeface="Kz Times New Roman" pitchFamily="18" charset="0"/>
              </a:rPr>
              <a:t>салты</a:t>
            </a:r>
            <a:r>
              <a:rPr lang="ru-RU" sz="1400" dirty="0" smtClean="0">
                <a:latin typeface="Kz Times New Roman" pitchFamily="18" charset="0"/>
                <a:ea typeface="Kz Times New Roman" pitchFamily="18" charset="0"/>
                <a:cs typeface="Kz Times New Roman" pitchFamily="18" charset="0"/>
              </a:rPr>
              <a:t>, </a:t>
            </a:r>
            <a:r>
              <a:rPr lang="ru-RU" sz="1400" dirty="0" err="1" smtClean="0">
                <a:latin typeface="Kz Times New Roman" pitchFamily="18" charset="0"/>
                <a:ea typeface="Kz Times New Roman" pitchFamily="18" charset="0"/>
                <a:cs typeface="Kz Times New Roman" pitchFamily="18" charset="0"/>
              </a:rPr>
              <a:t>өрен</a:t>
            </a:r>
            <a:r>
              <a:rPr lang="ru-RU" sz="1400" dirty="0" smtClean="0">
                <a:latin typeface="Kz Times New Roman" pitchFamily="18" charset="0"/>
                <a:ea typeface="Kz Times New Roman" pitchFamily="18" charset="0"/>
                <a:cs typeface="Kz Times New Roman" pitchFamily="18" charset="0"/>
              </a:rPr>
              <a:t> </a:t>
            </a:r>
            <a:r>
              <a:rPr lang="ru-RU" sz="1400" dirty="0" err="1" smtClean="0">
                <a:latin typeface="Kz Times New Roman" pitchFamily="18" charset="0"/>
                <a:ea typeface="Kz Times New Roman" pitchFamily="18" charset="0"/>
                <a:cs typeface="Kz Times New Roman" pitchFamily="18" charset="0"/>
              </a:rPr>
              <a:t>салты</a:t>
            </a:r>
            <a:r>
              <a:rPr lang="ru-RU" sz="1400" dirty="0" smtClean="0">
                <a:latin typeface="Kz Times New Roman" pitchFamily="18" charset="0"/>
                <a:ea typeface="Kz Times New Roman" pitchFamily="18" charset="0"/>
                <a:cs typeface="Kz Times New Roman" pitchFamily="18" charset="0"/>
              </a:rPr>
              <a:t> т.б. </a:t>
            </a:r>
            <a:r>
              <a:rPr lang="ru-RU" sz="1400" dirty="0" err="1" smtClean="0">
                <a:latin typeface="Kz Times New Roman" pitchFamily="18" charset="0"/>
                <a:ea typeface="Kz Times New Roman" pitchFamily="18" charset="0"/>
                <a:cs typeface="Kz Times New Roman" pitchFamily="18" charset="0"/>
              </a:rPr>
              <a:t>қолдану</a:t>
            </a:r>
            <a:r>
              <a:rPr lang="ru-RU" sz="1400" dirty="0" smtClean="0">
                <a:latin typeface="Kz Times New Roman" pitchFamily="18" charset="0"/>
                <a:ea typeface="Kz Times New Roman" pitchFamily="18" charset="0"/>
                <a:cs typeface="Kz Times New Roman" pitchFamily="18" charset="0"/>
              </a:rPr>
              <a:t> мен </a:t>
            </a:r>
            <a:r>
              <a:rPr lang="ru-RU" sz="1400" dirty="0" err="1" smtClean="0">
                <a:latin typeface="Kz Times New Roman" pitchFamily="18" charset="0"/>
                <a:ea typeface="Kz Times New Roman" pitchFamily="18" charset="0"/>
                <a:cs typeface="Kz Times New Roman" pitchFamily="18" charset="0"/>
              </a:rPr>
              <a:t>дәріптеуді</a:t>
            </a:r>
            <a:r>
              <a:rPr lang="ru-RU" sz="1400" dirty="0" smtClean="0">
                <a:latin typeface="Kz Times New Roman" pitchFamily="18" charset="0"/>
                <a:ea typeface="Kz Times New Roman" pitchFamily="18" charset="0"/>
                <a:cs typeface="Kz Times New Roman" pitchFamily="18" charset="0"/>
              </a:rPr>
              <a:t> </a:t>
            </a:r>
            <a:r>
              <a:rPr lang="ru-RU" sz="1400" dirty="0" err="1" smtClean="0">
                <a:latin typeface="Kz Times New Roman" pitchFamily="18" charset="0"/>
                <a:ea typeface="Kz Times New Roman" pitchFamily="18" charset="0"/>
                <a:cs typeface="Kz Times New Roman" pitchFamily="18" charset="0"/>
              </a:rPr>
              <a:t>ғұрып</a:t>
            </a:r>
            <a:r>
              <a:rPr lang="ru-RU" sz="1400" dirty="0" smtClean="0">
                <a:latin typeface="Kz Times New Roman" pitchFamily="18" charset="0"/>
                <a:ea typeface="Kz Times New Roman" pitchFamily="18" charset="0"/>
                <a:cs typeface="Kz Times New Roman" pitchFamily="18" charset="0"/>
              </a:rPr>
              <a:t> </a:t>
            </a:r>
            <a:r>
              <a:rPr lang="ru-RU" sz="1400" dirty="0" err="1" smtClean="0">
                <a:latin typeface="Kz Times New Roman" pitchFamily="18" charset="0"/>
                <a:ea typeface="Kz Times New Roman" pitchFamily="18" charset="0"/>
                <a:cs typeface="Kz Times New Roman" pitchFamily="18" charset="0"/>
              </a:rPr>
              <a:t>дейміз</a:t>
            </a:r>
            <a:r>
              <a:rPr lang="ru-RU" sz="1400" dirty="0" smtClean="0">
                <a:latin typeface="Kz Times New Roman" pitchFamily="18" charset="0"/>
                <a:ea typeface="Kz Times New Roman" pitchFamily="18" charset="0"/>
                <a:cs typeface="Kz Times New Roman" pitchFamily="18" charset="0"/>
              </a:rPr>
              <a:t>.</a:t>
            </a:r>
            <a:br>
              <a:rPr lang="ru-RU" sz="1400" dirty="0" smtClean="0">
                <a:latin typeface="Kz Times New Roman" pitchFamily="18" charset="0"/>
                <a:ea typeface="Kz Times New Roman" pitchFamily="18" charset="0"/>
                <a:cs typeface="Kz Times New Roman" pitchFamily="18" charset="0"/>
              </a:rPr>
            </a:br>
            <a:r>
              <a:rPr lang="ru-RU" sz="1400" dirty="0" err="1" smtClean="0">
                <a:latin typeface="Kz Times New Roman" pitchFamily="18" charset="0"/>
                <a:ea typeface="Kz Times New Roman" pitchFamily="18" charset="0"/>
                <a:cs typeface="Kz Times New Roman" pitchFamily="18" charset="0"/>
              </a:rPr>
              <a:t>Қазақ</a:t>
            </a:r>
            <a:r>
              <a:rPr lang="ru-RU" sz="1400" dirty="0" smtClean="0">
                <a:latin typeface="Kz Times New Roman" pitchFamily="18" charset="0"/>
                <a:ea typeface="Kz Times New Roman" pitchFamily="18" charset="0"/>
                <a:cs typeface="Kz Times New Roman" pitchFamily="18" charset="0"/>
              </a:rPr>
              <a:t> </a:t>
            </a:r>
            <a:r>
              <a:rPr lang="ru-RU" sz="1400" dirty="0" err="1" smtClean="0">
                <a:latin typeface="Kz Times New Roman" pitchFamily="18" charset="0"/>
                <a:ea typeface="Kz Times New Roman" pitchFamily="18" charset="0"/>
                <a:cs typeface="Kz Times New Roman" pitchFamily="18" charset="0"/>
              </a:rPr>
              <a:t>халқында</a:t>
            </a:r>
            <a:r>
              <a:rPr lang="ru-RU" sz="1400" dirty="0" smtClean="0">
                <a:latin typeface="Kz Times New Roman" pitchFamily="18" charset="0"/>
                <a:ea typeface="Kz Times New Roman" pitchFamily="18" charset="0"/>
                <a:cs typeface="Kz Times New Roman" pitchFamily="18" charset="0"/>
              </a:rPr>
              <a:t> </a:t>
            </a:r>
            <a:r>
              <a:rPr lang="ru-RU" sz="1400" dirty="0" err="1" smtClean="0">
                <a:latin typeface="Kz Times New Roman" pitchFamily="18" charset="0"/>
                <a:ea typeface="Kz Times New Roman" pitchFamily="18" charset="0"/>
                <a:cs typeface="Kz Times New Roman" pitchFamily="18" charset="0"/>
              </a:rPr>
              <a:t>қалыптасқан</a:t>
            </a:r>
            <a:r>
              <a:rPr lang="ru-RU" sz="1400" dirty="0" smtClean="0">
                <a:latin typeface="Kz Times New Roman" pitchFamily="18" charset="0"/>
                <a:ea typeface="Kz Times New Roman" pitchFamily="18" charset="0"/>
                <a:cs typeface="Kz Times New Roman" pitchFamily="18" charset="0"/>
              </a:rPr>
              <a:t> </a:t>
            </a:r>
            <a:r>
              <a:rPr lang="ru-RU" sz="1400" dirty="0" err="1" smtClean="0">
                <a:latin typeface="Kz Times New Roman" pitchFamily="18" charset="0"/>
                <a:ea typeface="Kz Times New Roman" pitchFamily="18" charset="0"/>
                <a:cs typeface="Kz Times New Roman" pitchFamily="18" charset="0"/>
              </a:rPr>
              <a:t>бірнеше</a:t>
            </a:r>
            <a:r>
              <a:rPr lang="ru-RU" sz="1400" dirty="0" smtClean="0">
                <a:latin typeface="Kz Times New Roman" pitchFamily="18" charset="0"/>
                <a:ea typeface="Kz Times New Roman" pitchFamily="18" charset="0"/>
                <a:cs typeface="Kz Times New Roman" pitchFamily="18" charset="0"/>
              </a:rPr>
              <a:t> </a:t>
            </a:r>
            <a:r>
              <a:rPr lang="ru-RU" sz="1400" dirty="0" err="1" smtClean="0">
                <a:latin typeface="Kz Times New Roman" pitchFamily="18" charset="0"/>
                <a:ea typeface="Kz Times New Roman" pitchFamily="18" charset="0"/>
                <a:cs typeface="Kz Times New Roman" pitchFamily="18" charset="0"/>
              </a:rPr>
              <a:t>ғұрыптар</a:t>
            </a:r>
            <a:r>
              <a:rPr lang="ru-RU" sz="1400" dirty="0" smtClean="0">
                <a:latin typeface="Kz Times New Roman" pitchFamily="18" charset="0"/>
                <a:ea typeface="Kz Times New Roman" pitchFamily="18" charset="0"/>
                <a:cs typeface="Kz Times New Roman" pitchFamily="18" charset="0"/>
              </a:rPr>
              <a:t>:</a:t>
            </a:r>
            <a:r>
              <a:rPr lang="ru-RU" sz="1400" dirty="0" smtClean="0"/>
              <a:t/>
            </a:r>
            <a:br>
              <a:rPr lang="ru-RU" sz="1400" dirty="0" smtClean="0"/>
            </a:br>
            <a:endParaRPr lang="ru-RU" sz="1400" dirty="0"/>
          </a:p>
        </p:txBody>
      </p:sp>
      <p:sp>
        <p:nvSpPr>
          <p:cNvPr id="4" name="Текст 3"/>
          <p:cNvSpPr>
            <a:spLocks noGrp="1"/>
          </p:cNvSpPr>
          <p:nvPr>
            <p:ph type="body" idx="1"/>
          </p:nvPr>
        </p:nvSpPr>
        <p:spPr/>
        <p:txBody>
          <a:bodyPr/>
          <a:lstStyle/>
          <a:p>
            <a:r>
              <a:rPr lang="kk-KZ" sz="1200" b="0" dirty="0" smtClean="0">
                <a:latin typeface="Kz Times New Roman" pitchFamily="18" charset="0"/>
                <a:ea typeface="Kz Times New Roman" pitchFamily="18" charset="0"/>
                <a:cs typeface="Kz Times New Roman" pitchFamily="18" charset="0"/>
              </a:rPr>
              <a:t>Ат қою(ғұрып). Қазақ халқы жаңа туған сәбиге жақсы есімдер мен әйгілі адамдардың атын қойған.Сонымен бірге бала есімін беделді кісілерге қойғызып батасын алған. </a:t>
            </a:r>
            <a:endParaRPr lang="ru-RU" sz="1200" b="0" dirty="0">
              <a:latin typeface="Kz Times New Roman" pitchFamily="18" charset="0"/>
              <a:ea typeface="Kz Times New Roman" pitchFamily="18" charset="0"/>
              <a:cs typeface="Kz Times New Roman" pitchFamily="18" charset="0"/>
            </a:endParaRPr>
          </a:p>
        </p:txBody>
      </p:sp>
      <p:sp>
        <p:nvSpPr>
          <p:cNvPr id="6" name="Текст 5"/>
          <p:cNvSpPr>
            <a:spLocks noGrp="1"/>
          </p:cNvSpPr>
          <p:nvPr>
            <p:ph type="body" sz="half" idx="3"/>
          </p:nvPr>
        </p:nvSpPr>
        <p:spPr/>
        <p:txBody>
          <a:bodyPr>
            <a:normAutofit fontScale="55000" lnSpcReduction="20000"/>
          </a:bodyPr>
          <a:lstStyle/>
          <a:p>
            <a:r>
              <a:rPr lang="ru-RU" sz="2200" b="0" dirty="0" smtClean="0">
                <a:latin typeface="Kz Times New Roman" pitchFamily="18" charset="0"/>
                <a:ea typeface="Kz Times New Roman" pitchFamily="18" charset="0"/>
                <a:cs typeface="Kz Times New Roman" pitchFamily="18" charset="0"/>
              </a:rPr>
              <a:t>Айдар(</a:t>
            </a:r>
            <a:r>
              <a:rPr lang="ru-RU" sz="2200" b="0" dirty="0" err="1" smtClean="0">
                <a:latin typeface="Kz Times New Roman" pitchFamily="18" charset="0"/>
                <a:ea typeface="Kz Times New Roman" pitchFamily="18" charset="0"/>
                <a:cs typeface="Kz Times New Roman" pitchFamily="18" charset="0"/>
              </a:rPr>
              <a:t>ғұрып</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Балалардың</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төбе</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шашын</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ұзартып</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өсіріп</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қояды</a:t>
            </a:r>
            <a:r>
              <a:rPr lang="ru-RU" sz="2200" b="0" dirty="0" smtClean="0">
                <a:latin typeface="Kz Times New Roman" pitchFamily="18" charset="0"/>
                <a:ea typeface="Kz Times New Roman" pitchFamily="18" charset="0"/>
                <a:cs typeface="Kz Times New Roman" pitchFamily="18" charset="0"/>
              </a:rPr>
              <a:t>.</a:t>
            </a:r>
          </a:p>
          <a:p>
            <a:r>
              <a:rPr lang="ru-RU" sz="2200" b="0" dirty="0" err="1" smtClean="0">
                <a:latin typeface="Kz Times New Roman" pitchFamily="18" charset="0"/>
                <a:ea typeface="Kz Times New Roman" pitchFamily="18" charset="0"/>
                <a:cs typeface="Kz Times New Roman" pitchFamily="18" charset="0"/>
              </a:rPr>
              <a:t>Бұл</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ғұрып</a:t>
            </a:r>
            <a:r>
              <a:rPr lang="ru-RU" sz="2200" b="0" dirty="0" smtClean="0">
                <a:latin typeface="Kz Times New Roman" pitchFamily="18" charset="0"/>
                <a:ea typeface="Kz Times New Roman" pitchFamily="18" charset="0"/>
                <a:cs typeface="Kz Times New Roman" pitchFamily="18" charset="0"/>
              </a:rPr>
              <a:t> ер </a:t>
            </a:r>
            <a:r>
              <a:rPr lang="ru-RU" sz="2200" b="0" dirty="0" err="1" smtClean="0">
                <a:latin typeface="Kz Times New Roman" pitchFamily="18" charset="0"/>
                <a:ea typeface="Kz Times New Roman" pitchFamily="18" charset="0"/>
                <a:cs typeface="Kz Times New Roman" pitchFamily="18" charset="0"/>
              </a:rPr>
              <a:t>балаға</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жасалады</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Сәбилерге</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шаш</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орнына</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кекіл</a:t>
            </a:r>
            <a:r>
              <a:rPr lang="ru-RU" sz="2200" b="0" dirty="0" smtClean="0">
                <a:latin typeface="Kz Times New Roman" pitchFamily="18" charset="0"/>
                <a:ea typeface="Kz Times New Roman" pitchFamily="18" charset="0"/>
                <a:cs typeface="Kz Times New Roman" pitchFamily="18" charset="0"/>
              </a:rPr>
              <a:t>, </a:t>
            </a:r>
            <a:r>
              <a:rPr lang="ru-RU" sz="2200" b="0" dirty="0" err="1" smtClean="0">
                <a:latin typeface="Kz Times New Roman" pitchFamily="18" charset="0"/>
                <a:ea typeface="Kz Times New Roman" pitchFamily="18" charset="0"/>
                <a:cs typeface="Kz Times New Roman" pitchFamily="18" charset="0"/>
              </a:rPr>
              <a:t>тұлым</a:t>
            </a:r>
            <a:r>
              <a:rPr lang="ru-RU" sz="2200" b="0" dirty="0" smtClean="0">
                <a:latin typeface="Kz Times New Roman" pitchFamily="18" charset="0"/>
                <a:ea typeface="Kz Times New Roman" pitchFamily="18" charset="0"/>
                <a:cs typeface="Kz Times New Roman" pitchFamily="18" charset="0"/>
              </a:rPr>
              <a:t> да </a:t>
            </a:r>
            <a:r>
              <a:rPr lang="ru-RU" sz="2200" b="0" dirty="0" err="1" smtClean="0">
                <a:latin typeface="Kz Times New Roman" pitchFamily="18" charset="0"/>
                <a:ea typeface="Kz Times New Roman" pitchFamily="18" charset="0"/>
                <a:cs typeface="Kz Times New Roman" pitchFamily="18" charset="0"/>
              </a:rPr>
              <a:t>қойылады</a:t>
            </a:r>
            <a:r>
              <a:rPr lang="ru-RU" sz="2200" b="0" dirty="0" smtClean="0">
                <a:latin typeface="Kz Times New Roman" pitchFamily="18" charset="0"/>
                <a:ea typeface="Kz Times New Roman" pitchFamily="18" charset="0"/>
                <a:cs typeface="Kz Times New Roman" pitchFamily="18" charset="0"/>
              </a:rPr>
              <a:t>.</a:t>
            </a:r>
          </a:p>
          <a:p>
            <a:endParaRPr lang="ru-RU" dirty="0"/>
          </a:p>
        </p:txBody>
      </p:sp>
      <p:pic>
        <p:nvPicPr>
          <p:cNvPr id="8" name="Содержимое 7" descr="http://img.youtube.com/vi/_N1uKSquRwc/0.jpg"/>
          <p:cNvPicPr>
            <a:picLocks noGrp="1"/>
          </p:cNvPicPr>
          <p:nvPr>
            <p:ph sz="quarter" idx="2"/>
          </p:nvPr>
        </p:nvPicPr>
        <p:blipFill>
          <a:blip r:embed="rId2"/>
          <a:srcRect/>
          <a:stretch>
            <a:fillRect/>
          </a:stretch>
        </p:blipFill>
        <p:spPr bwMode="auto">
          <a:xfrm>
            <a:off x="381000" y="3505200"/>
            <a:ext cx="2438400" cy="1524000"/>
          </a:xfrm>
          <a:prstGeom prst="rect">
            <a:avLst/>
          </a:prstGeom>
          <a:noFill/>
          <a:ln w="9525">
            <a:noFill/>
            <a:miter lim="800000"/>
            <a:headEnd/>
            <a:tailEnd/>
          </a:ln>
        </p:spPr>
      </p:pic>
      <p:pic>
        <p:nvPicPr>
          <p:cNvPr id="9" name="Содержимое 8" descr="https://scontent.cdninstagram.com/t51.2885-15/s640x640/sh0.08/e35/16230815_266991137067483_7632851664671604736_n.jpg?ig_cache_key=MTQ0NDEyNTQ4NTk0OTExOTI5Mg%3D%3D.2"/>
          <p:cNvPicPr>
            <a:picLocks noGrp="1"/>
          </p:cNvPicPr>
          <p:nvPr>
            <p:ph sz="quarter" idx="4"/>
          </p:nvPr>
        </p:nvPicPr>
        <p:blipFill>
          <a:blip r:embed="rId3"/>
          <a:srcRect/>
          <a:stretch>
            <a:fillRect/>
          </a:stretch>
        </p:blipFill>
        <p:spPr bwMode="auto">
          <a:xfrm>
            <a:off x="3429000" y="3429000"/>
            <a:ext cx="3030537" cy="1694656"/>
          </a:xfrm>
          <a:prstGeom prst="rect">
            <a:avLst/>
          </a:prstGeom>
          <a:noFill/>
          <a:ln w="9525">
            <a:noFill/>
            <a:miter lim="800000"/>
            <a:headEnd/>
            <a:tailEnd/>
          </a:ln>
        </p:spPr>
      </p:pic>
      <p:sp>
        <p:nvSpPr>
          <p:cNvPr id="30722" name="Rectangle 2"/>
          <p:cNvSpPr>
            <a:spLocks noChangeArrowheads="1"/>
          </p:cNvSpPr>
          <p:nvPr/>
        </p:nvSpPr>
        <p:spPr bwMode="auto">
          <a:xfrm>
            <a:off x="381000" y="5334000"/>
            <a:ext cx="4191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Кекіл</a:t>
            </a:r>
            <a:r>
              <a:rPr kumimoji="0" lang="ru-RU" sz="1200" b="1"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1"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ғұрып</a:t>
            </a:r>
            <a:r>
              <a:rPr kumimoji="0" lang="ru-RU" sz="1200" b="1"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Жас</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балалардың</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шашын</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ұстарамен</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алып</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тастайды</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да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маңдайына</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бір</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шөкім</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шаш</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қалдырып</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оның</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жиегін</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тегістеп</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қиып</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қояды</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 Оны «</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кекіл</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a:t>
            </a:r>
            <a:r>
              <a:rPr kumimoji="0" lang="ru-RU" sz="1200" b="0" i="0" u="none" strike="noStrike" cap="none" normalizeH="0" baseline="0" dirty="0" err="1" smtClean="0">
                <a:ln>
                  <a:noFill/>
                </a:ln>
                <a:solidFill>
                  <a:srgbClr val="111111"/>
                </a:solidFill>
                <a:effectLst/>
                <a:latin typeface="Kz Times New Roman" pitchFamily="18" charset="0"/>
                <a:ea typeface="Kz Times New Roman" pitchFamily="18" charset="0"/>
                <a:cs typeface="Kz Times New Roman" pitchFamily="18" charset="0"/>
              </a:rPr>
              <a:t>дейді</a:t>
            </a:r>
            <a:r>
              <a:rPr kumimoji="0" lang="ru-RU" sz="1200" b="0" i="0" u="none" strike="noStrike" cap="none" normalizeH="0" baseline="0" dirty="0" smtClean="0">
                <a:ln>
                  <a:noFill/>
                </a:ln>
                <a:solidFill>
                  <a:srgbClr val="111111"/>
                </a:solidFill>
                <a:effectLst/>
                <a:latin typeface="Kz Times New Roman" pitchFamily="18" charset="0"/>
                <a:ea typeface="Kz Times New Roman" pitchFamily="18" charset="0"/>
                <a:cs typeface="Kz Times New Roman" pitchFamily="18" charset="0"/>
              </a:rPr>
              <a:t>.</a:t>
            </a:r>
            <a:endParaRPr kumimoji="0" lang="ru-RU" sz="1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p:txBody>
      </p:sp>
      <p:pic>
        <p:nvPicPr>
          <p:cNvPr id="12" name="Рисунок 11" descr="https://fs00.infourok.ru/images/doc/179/205377/img16.jpg"/>
          <p:cNvPicPr/>
          <p:nvPr/>
        </p:nvPicPr>
        <p:blipFill>
          <a:blip r:embed="rId4" cstate="print"/>
          <a:srcRect/>
          <a:stretch>
            <a:fillRect/>
          </a:stretch>
        </p:blipFill>
        <p:spPr bwMode="auto">
          <a:xfrm>
            <a:off x="228600" y="6172200"/>
            <a:ext cx="3048000" cy="1518313"/>
          </a:xfrm>
          <a:prstGeom prst="rect">
            <a:avLst/>
          </a:prstGeom>
          <a:noFill/>
          <a:ln w="9525">
            <a:noFill/>
            <a:miter lim="800000"/>
            <a:headEnd/>
            <a:tailEnd/>
          </a:ln>
        </p:spPr>
      </p:pic>
      <p:sp>
        <p:nvSpPr>
          <p:cNvPr id="10" name="Овал 9"/>
          <p:cNvSpPr/>
          <p:nvPr/>
        </p:nvSpPr>
        <p:spPr>
          <a:xfrm>
            <a:off x="6096000" y="8229600"/>
            <a:ext cx="304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6</a:t>
            </a:r>
            <a:endParaRPr lang="ru-RU" dirty="0"/>
          </a:p>
        </p:txBody>
      </p:sp>
      <p:pic>
        <p:nvPicPr>
          <p:cNvPr id="4097" name="Picture 1" descr="F:\рамки\0_77c95_dd94d799_M.png"/>
          <p:cNvPicPr>
            <a:picLocks noChangeAspect="1" noChangeArrowheads="1"/>
          </p:cNvPicPr>
          <p:nvPr/>
        </p:nvPicPr>
        <p:blipFill>
          <a:blip r:embed="rId5"/>
          <a:srcRect/>
          <a:stretch>
            <a:fillRect/>
          </a:stretch>
        </p:blipFill>
        <p:spPr bwMode="auto">
          <a:xfrm>
            <a:off x="1600200" y="5867400"/>
            <a:ext cx="5257800" cy="2717800"/>
          </a:xfrm>
          <a:prstGeom prst="rect">
            <a:avLst/>
          </a:prstGeom>
          <a:noFill/>
        </p:spPr>
      </p:pic>
      <p:pic>
        <p:nvPicPr>
          <p:cNvPr id="11" name="Picture 5" descr="j0105250"/>
          <p:cNvPicPr preferRelativeResize="0">
            <a:picLocks noChangeArrowheads="1" noChangeShapeType="1"/>
          </p:cNvPicPr>
          <p:nvPr/>
        </p:nvPicPr>
        <p:blipFill>
          <a:blip r:embed="rId6"/>
          <a:srcRect/>
          <a:stretch>
            <a:fillRect/>
          </a:stretch>
        </p:blipFill>
        <p:spPr bwMode="auto">
          <a:xfrm rot="5400000">
            <a:off x="-2597788" y="3969388"/>
            <a:ext cx="5576575" cy="380999"/>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13" name="Picture 5" descr="j0105250"/>
          <p:cNvPicPr preferRelativeResize="0">
            <a:picLocks noChangeArrowheads="1" noChangeShapeType="1"/>
          </p:cNvPicPr>
          <p:nvPr/>
        </p:nvPicPr>
        <p:blipFill>
          <a:blip r:embed="rId6"/>
          <a:srcRect/>
          <a:stretch>
            <a:fillRect/>
          </a:stretch>
        </p:blipFill>
        <p:spPr bwMode="auto">
          <a:xfrm rot="5400000">
            <a:off x="3879213" y="3969388"/>
            <a:ext cx="5576575" cy="380999"/>
          </a:xfrm>
          <a:prstGeom prst="rect">
            <a:avLst/>
          </a:prstGeom>
          <a:noFill/>
          <a:ln w="9525" algn="in">
            <a:noFill/>
            <a:miter lim="800000"/>
            <a:headEnd/>
            <a:tailEnd/>
          </a:ln>
          <a:effectLst>
            <a:outerShdw dist="107763" dir="13500000" algn="ctr" rotWithShape="0">
              <a:srgbClr val="CCCCCC">
                <a:alpha val="5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5600700" cy="813816"/>
          </a:xfrm>
        </p:spPr>
        <p:txBody>
          <a:bodyPr>
            <a:normAutofit/>
          </a:bodyPr>
          <a:lstStyle/>
          <a:p>
            <a:pPr algn="ctr"/>
            <a:r>
              <a:rPr lang="kk-KZ" sz="3600" u="sng" dirty="0" smtClean="0">
                <a:latin typeface="Kz Times New Roman" pitchFamily="18" charset="0"/>
                <a:ea typeface="Kz Times New Roman" pitchFamily="18" charset="0"/>
                <a:cs typeface="Kz Times New Roman" pitchFamily="18" charset="0"/>
              </a:rPr>
              <a:t>Оқушылар қаламынан</a:t>
            </a:r>
            <a:endParaRPr lang="ru-RU" sz="3600" u="sng" dirty="0">
              <a:latin typeface="Kz Times New Roman" pitchFamily="18" charset="0"/>
              <a:ea typeface="Kz Times New Roman" pitchFamily="18" charset="0"/>
              <a:cs typeface="Kz Times New Roman" pitchFamily="18" charset="0"/>
            </a:endParaRPr>
          </a:p>
        </p:txBody>
      </p:sp>
      <p:sp>
        <p:nvSpPr>
          <p:cNvPr id="8" name="Вертикальный свиток 7"/>
          <p:cNvSpPr/>
          <p:nvPr/>
        </p:nvSpPr>
        <p:spPr>
          <a:xfrm>
            <a:off x="304800" y="1981200"/>
            <a:ext cx="2590800" cy="46482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kk-KZ" sz="800" dirty="0" smtClean="0">
                <a:latin typeface="Kz Times New Roman" pitchFamily="18" charset="0"/>
                <a:ea typeface="Kz Times New Roman" pitchFamily="18" charset="0"/>
                <a:cs typeface="Kz Times New Roman" pitchFamily="18" charset="0"/>
              </a:rPr>
              <a:t>Бақытың </a:t>
            </a:r>
            <a:r>
              <a:rPr lang="kk-KZ" sz="800" dirty="0" smtClean="0">
                <a:latin typeface="Kz Times New Roman" pitchFamily="18" charset="0"/>
                <a:ea typeface="Kz Times New Roman" pitchFamily="18" charset="0"/>
                <a:cs typeface="Kz Times New Roman" pitchFamily="18" charset="0"/>
              </a:rPr>
              <a:t>шөлден іздеген,</a:t>
            </a:r>
          </a:p>
          <a:p>
            <a:pPr>
              <a:buNone/>
            </a:pPr>
            <a:r>
              <a:rPr lang="kk-KZ" sz="800" dirty="0" smtClean="0">
                <a:latin typeface="Kz Times New Roman" pitchFamily="18" charset="0"/>
                <a:ea typeface="Kz Times New Roman" pitchFamily="18" charset="0"/>
                <a:cs typeface="Kz Times New Roman" pitchFamily="18" charset="0"/>
              </a:rPr>
              <a:t>Емеспіз халық біз деген.</a:t>
            </a:r>
          </a:p>
          <a:p>
            <a:pPr>
              <a:buNone/>
            </a:pPr>
            <a:r>
              <a:rPr lang="kk-KZ" sz="800" dirty="0" smtClean="0">
                <a:latin typeface="Kz Times New Roman" pitchFamily="18" charset="0"/>
                <a:ea typeface="Kz Times New Roman" pitchFamily="18" charset="0"/>
                <a:cs typeface="Kz Times New Roman" pitchFamily="18" charset="0"/>
              </a:rPr>
              <a:t>Жеті атасын әлемге,</a:t>
            </a:r>
          </a:p>
          <a:p>
            <a:pPr>
              <a:buNone/>
            </a:pPr>
            <a:r>
              <a:rPr lang="kk-KZ" sz="800" dirty="0" smtClean="0">
                <a:latin typeface="Kz Times New Roman" pitchFamily="18" charset="0"/>
                <a:ea typeface="Kz Times New Roman" pitchFamily="18" charset="0"/>
                <a:cs typeface="Kz Times New Roman" pitchFamily="18" charset="0"/>
              </a:rPr>
              <a:t>Қазақтай ешкім білмеген.</a:t>
            </a:r>
            <a:endParaRPr lang="ru-RU" sz="800" dirty="0" smtClean="0">
              <a:latin typeface="Kz Times New Roman" pitchFamily="18" charset="0"/>
              <a:ea typeface="Kz Times New Roman" pitchFamily="18" charset="0"/>
              <a:cs typeface="Kz Times New Roman" pitchFamily="18" charset="0"/>
            </a:endParaRPr>
          </a:p>
          <a:p>
            <a:pPr>
              <a:buNone/>
            </a:pPr>
            <a:r>
              <a:rPr lang="kk-KZ" sz="800" dirty="0" smtClean="0">
                <a:latin typeface="Kz Times New Roman" pitchFamily="18" charset="0"/>
                <a:ea typeface="Kz Times New Roman" pitchFamily="18" charset="0"/>
                <a:cs typeface="Kz Times New Roman" pitchFamily="18" charset="0"/>
              </a:rPr>
              <a:t>Тіл үшін  кешкен ғұмырды,</a:t>
            </a:r>
          </a:p>
          <a:p>
            <a:pPr>
              <a:buNone/>
            </a:pPr>
            <a:r>
              <a:rPr lang="kk-KZ" sz="800" dirty="0" smtClean="0">
                <a:latin typeface="Kz Times New Roman" pitchFamily="18" charset="0"/>
                <a:ea typeface="Kz Times New Roman" pitchFamily="18" charset="0"/>
                <a:cs typeface="Kz Times New Roman" pitchFamily="18" charset="0"/>
              </a:rPr>
              <a:t>Бабалар сансыз туылды.</a:t>
            </a:r>
          </a:p>
          <a:p>
            <a:pPr>
              <a:buNone/>
            </a:pPr>
            <a:r>
              <a:rPr lang="kk-KZ" sz="800" dirty="0" smtClean="0">
                <a:latin typeface="Kz Times New Roman" pitchFamily="18" charset="0"/>
                <a:ea typeface="Kz Times New Roman" pitchFamily="18" charset="0"/>
                <a:cs typeface="Kz Times New Roman" pitchFamily="18" charset="0"/>
              </a:rPr>
              <a:t>Батысқа сана уланған,</a:t>
            </a:r>
          </a:p>
          <a:p>
            <a:pPr>
              <a:buNone/>
            </a:pPr>
            <a:r>
              <a:rPr lang="kk-KZ" sz="800" dirty="0" smtClean="0">
                <a:latin typeface="Kz Times New Roman" pitchFamily="18" charset="0"/>
                <a:ea typeface="Kz Times New Roman" pitchFamily="18" charset="0"/>
                <a:cs typeface="Kz Times New Roman" pitchFamily="18" charset="0"/>
              </a:rPr>
              <a:t>Сыйқымыз мынау бүгінгі.</a:t>
            </a:r>
            <a:endParaRPr lang="ru-RU" sz="800" dirty="0" smtClean="0">
              <a:latin typeface="Kz Times New Roman" pitchFamily="18" charset="0"/>
              <a:ea typeface="Kz Times New Roman" pitchFamily="18" charset="0"/>
              <a:cs typeface="Kz Times New Roman" pitchFamily="18" charset="0"/>
            </a:endParaRPr>
          </a:p>
          <a:p>
            <a:pPr>
              <a:buNone/>
            </a:pPr>
            <a:r>
              <a:rPr lang="kk-KZ" sz="800" dirty="0" smtClean="0">
                <a:latin typeface="Kz Times New Roman" pitchFamily="18" charset="0"/>
                <a:ea typeface="Kz Times New Roman" pitchFamily="18" charset="0"/>
                <a:cs typeface="Kz Times New Roman" pitchFamily="18" charset="0"/>
              </a:rPr>
              <a:t>Қорғайық  тілді ағалар,</a:t>
            </a:r>
          </a:p>
          <a:p>
            <a:pPr>
              <a:buNone/>
            </a:pPr>
            <a:r>
              <a:rPr lang="kk-KZ" sz="800" dirty="0" smtClean="0">
                <a:latin typeface="Kz Times New Roman" pitchFamily="18" charset="0"/>
                <a:ea typeface="Kz Times New Roman" pitchFamily="18" charset="0"/>
                <a:cs typeface="Kz Times New Roman" pitchFamily="18" charset="0"/>
              </a:rPr>
              <a:t>Барлығы содан жол алар.</a:t>
            </a:r>
          </a:p>
          <a:p>
            <a:pPr>
              <a:buNone/>
            </a:pPr>
            <a:r>
              <a:rPr lang="kk-KZ" sz="800" dirty="0" smtClean="0">
                <a:latin typeface="Kz Times New Roman" pitchFamily="18" charset="0"/>
                <a:ea typeface="Kz Times New Roman" pitchFamily="18" charset="0"/>
                <a:cs typeface="Kz Times New Roman" pitchFamily="18" charset="0"/>
              </a:rPr>
              <a:t>Өзгенің тілің білмей-ақ,</a:t>
            </a:r>
          </a:p>
          <a:p>
            <a:pPr>
              <a:buNone/>
            </a:pPr>
            <a:r>
              <a:rPr lang="kk-KZ" sz="800" dirty="0" smtClean="0">
                <a:latin typeface="Kz Times New Roman" pitchFamily="18" charset="0"/>
                <a:ea typeface="Kz Times New Roman" pitchFamily="18" charset="0"/>
                <a:cs typeface="Kz Times New Roman" pitchFamily="18" charset="0"/>
              </a:rPr>
              <a:t>Әйгілі болған бабалар.</a:t>
            </a:r>
            <a:endParaRPr lang="ru-RU" sz="800" dirty="0" smtClean="0">
              <a:latin typeface="Kz Times New Roman" pitchFamily="18" charset="0"/>
              <a:ea typeface="Kz Times New Roman" pitchFamily="18" charset="0"/>
              <a:cs typeface="Kz Times New Roman" pitchFamily="18" charset="0"/>
            </a:endParaRPr>
          </a:p>
          <a:p>
            <a:pPr>
              <a:buNone/>
            </a:pPr>
            <a:r>
              <a:rPr lang="kk-KZ" sz="800" dirty="0" smtClean="0">
                <a:latin typeface="Kz Times New Roman" pitchFamily="18" charset="0"/>
                <a:ea typeface="Kz Times New Roman" pitchFamily="18" charset="0"/>
                <a:cs typeface="Kz Times New Roman" pitchFamily="18" charset="0"/>
              </a:rPr>
              <a:t>Қастерлеп өткен ар атын</a:t>
            </a:r>
          </a:p>
          <a:p>
            <a:pPr>
              <a:buNone/>
            </a:pPr>
            <a:r>
              <a:rPr lang="kk-KZ" sz="800" dirty="0" smtClean="0">
                <a:latin typeface="Kz Times New Roman" pitchFamily="18" charset="0"/>
                <a:ea typeface="Kz Times New Roman" pitchFamily="18" charset="0"/>
                <a:cs typeface="Kz Times New Roman" pitchFamily="18" charset="0"/>
              </a:rPr>
              <a:t>Жырқылған Абай данасын.</a:t>
            </a:r>
          </a:p>
          <a:p>
            <a:pPr>
              <a:buNone/>
            </a:pPr>
            <a:r>
              <a:rPr lang="kk-KZ" sz="800" dirty="0" smtClean="0">
                <a:latin typeface="Kz Times New Roman" pitchFamily="18" charset="0"/>
                <a:ea typeface="Kz Times New Roman" pitchFamily="18" charset="0"/>
                <a:cs typeface="Kz Times New Roman" pitchFamily="18" charset="0"/>
              </a:rPr>
              <a:t>Мұхтардай алыптарды да,</a:t>
            </a:r>
          </a:p>
          <a:p>
            <a:pPr>
              <a:buNone/>
            </a:pPr>
            <a:r>
              <a:rPr lang="kk-KZ" sz="800" dirty="0" smtClean="0">
                <a:latin typeface="Kz Times New Roman" pitchFamily="18" charset="0"/>
                <a:ea typeface="Kz Times New Roman" pitchFamily="18" charset="0"/>
                <a:cs typeface="Kz Times New Roman" pitchFamily="18" charset="0"/>
              </a:rPr>
              <a:t>Танытқан тілі болатын.</a:t>
            </a:r>
            <a:endParaRPr lang="ru-RU" sz="800" dirty="0" smtClean="0">
              <a:latin typeface="Kz Times New Roman" pitchFamily="18" charset="0"/>
              <a:ea typeface="Kz Times New Roman" pitchFamily="18" charset="0"/>
              <a:cs typeface="Kz Times New Roman" pitchFamily="18" charset="0"/>
            </a:endParaRPr>
          </a:p>
          <a:p>
            <a:pPr>
              <a:buNone/>
            </a:pPr>
            <a:r>
              <a:rPr lang="kk-KZ" sz="800" dirty="0" smtClean="0">
                <a:latin typeface="Kz Times New Roman" pitchFamily="18" charset="0"/>
                <a:ea typeface="Kz Times New Roman" pitchFamily="18" charset="0"/>
                <a:cs typeface="Kz Times New Roman" pitchFamily="18" charset="0"/>
              </a:rPr>
              <a:t>Алмаған бізден кім үлгі,</a:t>
            </a:r>
          </a:p>
          <a:p>
            <a:pPr>
              <a:buNone/>
            </a:pPr>
            <a:r>
              <a:rPr lang="kk-KZ" sz="800" dirty="0" smtClean="0">
                <a:latin typeface="Kz Times New Roman" pitchFamily="18" charset="0"/>
                <a:ea typeface="Kz Times New Roman" pitchFamily="18" charset="0"/>
                <a:cs typeface="Kz Times New Roman" pitchFamily="18" charset="0"/>
              </a:rPr>
              <a:t>Барында тілім тұғырлы.</a:t>
            </a:r>
          </a:p>
          <a:p>
            <a:pPr>
              <a:buNone/>
            </a:pPr>
            <a:r>
              <a:rPr lang="kk-KZ" sz="800" dirty="0" smtClean="0">
                <a:latin typeface="Kz Times New Roman" pitchFamily="18" charset="0"/>
                <a:ea typeface="Kz Times New Roman" pitchFamily="18" charset="0"/>
                <a:cs typeface="Kz Times New Roman" pitchFamily="18" charset="0"/>
              </a:rPr>
              <a:t>Бабаның тілі танытқан,</a:t>
            </a:r>
          </a:p>
          <a:p>
            <a:pPr>
              <a:buNone/>
            </a:pPr>
            <a:r>
              <a:rPr lang="kk-KZ" sz="800" dirty="0" smtClean="0">
                <a:latin typeface="Kz Times New Roman" pitchFamily="18" charset="0"/>
                <a:ea typeface="Kz Times New Roman" pitchFamily="18" charset="0"/>
                <a:cs typeface="Kz Times New Roman" pitchFamily="18" charset="0"/>
              </a:rPr>
              <a:t>Әміре әнші ұлынды.</a:t>
            </a:r>
            <a:endParaRPr lang="ru-RU" sz="800" dirty="0" smtClean="0">
              <a:latin typeface="Kz Times New Roman" pitchFamily="18" charset="0"/>
              <a:ea typeface="Kz Times New Roman" pitchFamily="18" charset="0"/>
              <a:cs typeface="Kz Times New Roman" pitchFamily="18" charset="0"/>
            </a:endParaRPr>
          </a:p>
          <a:p>
            <a:pPr>
              <a:buNone/>
            </a:pPr>
            <a:r>
              <a:rPr lang="kk-KZ" sz="800" dirty="0" smtClean="0">
                <a:latin typeface="Kz Times New Roman" pitchFamily="18" charset="0"/>
                <a:ea typeface="Kz Times New Roman" pitchFamily="18" charset="0"/>
                <a:cs typeface="Kz Times New Roman" pitchFamily="18" charset="0"/>
              </a:rPr>
              <a:t>Ермейік ерсі ағымға,</a:t>
            </a:r>
          </a:p>
          <a:p>
            <a:pPr>
              <a:buNone/>
            </a:pPr>
            <a:r>
              <a:rPr lang="kk-KZ" sz="800" dirty="0" smtClean="0">
                <a:latin typeface="Kz Times New Roman" pitchFamily="18" charset="0"/>
                <a:ea typeface="Kz Times New Roman" pitchFamily="18" charset="0"/>
                <a:cs typeface="Kz Times New Roman" pitchFamily="18" charset="0"/>
              </a:rPr>
              <a:t>Сұңқардай көкте дамылда.</a:t>
            </a:r>
          </a:p>
          <a:p>
            <a:pPr>
              <a:buNone/>
            </a:pPr>
            <a:r>
              <a:rPr lang="kk-KZ" sz="800" dirty="0" smtClean="0">
                <a:latin typeface="Kz Times New Roman" pitchFamily="18" charset="0"/>
                <a:ea typeface="Kz Times New Roman" pitchFamily="18" charset="0"/>
                <a:cs typeface="Kz Times New Roman" pitchFamily="18" charset="0"/>
              </a:rPr>
              <a:t>Арманы елдің өшпейді,</a:t>
            </a:r>
          </a:p>
          <a:p>
            <a:pPr>
              <a:buNone/>
            </a:pPr>
            <a:r>
              <a:rPr lang="kk-KZ" sz="800" dirty="0" smtClean="0">
                <a:latin typeface="Kz Times New Roman" pitchFamily="18" charset="0"/>
                <a:ea typeface="Kz Times New Roman" pitchFamily="18" charset="0"/>
                <a:cs typeface="Kz Times New Roman" pitchFamily="18" charset="0"/>
              </a:rPr>
              <a:t>Ананың тілі барында.</a:t>
            </a:r>
            <a:endParaRPr lang="ru-RU" sz="800" dirty="0" smtClean="0">
              <a:latin typeface="Kz Times New Roman" pitchFamily="18" charset="0"/>
              <a:ea typeface="Kz Times New Roman" pitchFamily="18" charset="0"/>
              <a:cs typeface="Kz Times New Roman" pitchFamily="18" charset="0"/>
            </a:endParaRPr>
          </a:p>
          <a:p>
            <a:pPr>
              <a:buNone/>
            </a:pPr>
            <a:r>
              <a:rPr lang="kk-KZ" sz="800" dirty="0" smtClean="0">
                <a:latin typeface="Kz Times New Roman" pitchFamily="18" charset="0"/>
                <a:ea typeface="Kz Times New Roman" pitchFamily="18" charset="0"/>
                <a:cs typeface="Kz Times New Roman" pitchFamily="18" charset="0"/>
              </a:rPr>
              <a:t>Тыңдама, әуен шет елдік,</a:t>
            </a:r>
          </a:p>
          <a:p>
            <a:pPr>
              <a:buNone/>
            </a:pPr>
            <a:r>
              <a:rPr lang="kk-KZ" sz="800" dirty="0" smtClean="0">
                <a:latin typeface="Kz Times New Roman" pitchFamily="18" charset="0"/>
                <a:ea typeface="Kz Times New Roman" pitchFamily="18" charset="0"/>
                <a:cs typeface="Kz Times New Roman" pitchFamily="18" charset="0"/>
              </a:rPr>
              <a:t>Жоқ, тілім сенен өтер күш.</a:t>
            </a:r>
          </a:p>
          <a:p>
            <a:pPr>
              <a:buNone/>
            </a:pPr>
            <a:r>
              <a:rPr lang="kk-KZ" sz="800" dirty="0" smtClean="0">
                <a:latin typeface="Kz Times New Roman" pitchFamily="18" charset="0"/>
                <a:ea typeface="Kz Times New Roman" pitchFamily="18" charset="0"/>
                <a:cs typeface="Kz Times New Roman" pitchFamily="18" charset="0"/>
              </a:rPr>
              <a:t>Қазақтың тілің білмесен,</a:t>
            </a:r>
          </a:p>
          <a:p>
            <a:pPr>
              <a:buNone/>
            </a:pPr>
            <a:r>
              <a:rPr lang="kk-KZ" sz="800" dirty="0" smtClean="0">
                <a:latin typeface="Kz Times New Roman" pitchFamily="18" charset="0"/>
                <a:ea typeface="Kz Times New Roman" pitchFamily="18" charset="0"/>
                <a:cs typeface="Kz Times New Roman" pitchFamily="18" charset="0"/>
              </a:rPr>
              <a:t>Қазақпын деуде бекерлік.</a:t>
            </a:r>
            <a:endParaRPr lang="ru-RU" sz="800" dirty="0" smtClean="0">
              <a:latin typeface="Kz Times New Roman" pitchFamily="18" charset="0"/>
              <a:ea typeface="Kz Times New Roman" pitchFamily="18" charset="0"/>
              <a:cs typeface="Kz Times New Roman" pitchFamily="18" charset="0"/>
            </a:endParaRPr>
          </a:p>
          <a:p>
            <a:pPr>
              <a:buNone/>
            </a:pPr>
            <a:r>
              <a:rPr lang="kk-KZ" sz="800" dirty="0" smtClean="0">
                <a:latin typeface="Kz Times New Roman" pitchFamily="18" charset="0"/>
                <a:ea typeface="Kz Times New Roman" pitchFamily="18" charset="0"/>
                <a:cs typeface="Kz Times New Roman" pitchFamily="18" charset="0"/>
              </a:rPr>
              <a:t>Ұрпақты салып дүрмекке,</a:t>
            </a:r>
          </a:p>
          <a:p>
            <a:pPr>
              <a:buNone/>
            </a:pPr>
            <a:r>
              <a:rPr lang="kk-KZ" sz="800" dirty="0" smtClean="0">
                <a:latin typeface="Kz Times New Roman" pitchFamily="18" charset="0"/>
                <a:ea typeface="Kz Times New Roman" pitchFamily="18" charset="0"/>
                <a:cs typeface="Kz Times New Roman" pitchFamily="18" charset="0"/>
              </a:rPr>
              <a:t>Жат жұрттың тілің үйретпе,</a:t>
            </a:r>
          </a:p>
          <a:p>
            <a:pPr>
              <a:buNone/>
            </a:pPr>
            <a:r>
              <a:rPr lang="kk-KZ" sz="800" dirty="0" smtClean="0">
                <a:latin typeface="Kz Times New Roman" pitchFamily="18" charset="0"/>
                <a:ea typeface="Kz Times New Roman" pitchFamily="18" charset="0"/>
                <a:cs typeface="Kz Times New Roman" pitchFamily="18" charset="0"/>
              </a:rPr>
              <a:t>Ананың тілі жасасын,</a:t>
            </a:r>
          </a:p>
          <a:p>
            <a:pPr>
              <a:buNone/>
            </a:pPr>
            <a:r>
              <a:rPr lang="kk-KZ" sz="800" dirty="0" smtClean="0">
                <a:latin typeface="Kz Times New Roman" pitchFamily="18" charset="0"/>
                <a:ea typeface="Kz Times New Roman" pitchFamily="18" charset="0"/>
                <a:cs typeface="Kz Times New Roman" pitchFamily="18" charset="0"/>
              </a:rPr>
              <a:t>Абайдың тілің құрметте!!!</a:t>
            </a:r>
          </a:p>
          <a:p>
            <a:pPr algn="r">
              <a:buNone/>
            </a:pPr>
            <a:r>
              <a:rPr lang="kk-KZ" sz="800" b="1" dirty="0" smtClean="0">
                <a:latin typeface="Kz Times New Roman" pitchFamily="18" charset="0"/>
                <a:ea typeface="Kz Times New Roman" pitchFamily="18" charset="0"/>
                <a:cs typeface="Kz Times New Roman" pitchFamily="18" charset="0"/>
              </a:rPr>
              <a:t>“Жас ұлан”БҰ Серкебаева Айдана  </a:t>
            </a:r>
            <a:r>
              <a:rPr lang="kk-KZ" sz="800" b="1" dirty="0" smtClean="0">
                <a:latin typeface="Kz Times New Roman" pitchFamily="18" charset="0"/>
                <a:ea typeface="Kz Times New Roman" pitchFamily="18" charset="0"/>
                <a:cs typeface="Kz Times New Roman" pitchFamily="18" charset="0"/>
              </a:rPr>
              <a:t>7 сынып</a:t>
            </a:r>
          </a:p>
        </p:txBody>
      </p:sp>
      <p:sp>
        <p:nvSpPr>
          <p:cNvPr id="5" name="Загнутый угол 4"/>
          <p:cNvSpPr/>
          <p:nvPr/>
        </p:nvSpPr>
        <p:spPr>
          <a:xfrm>
            <a:off x="3048000" y="1905000"/>
            <a:ext cx="2286000" cy="2667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800" dirty="0" smtClean="0">
              <a:latin typeface="Kz Times New Roman" pitchFamily="18" charset="0"/>
              <a:ea typeface="Kz Times New Roman" pitchFamily="18" charset="0"/>
              <a:cs typeface="Kz Times New Roman" pitchFamily="18" charset="0"/>
            </a:endParaRPr>
          </a:p>
          <a:p>
            <a:pPr algn="ctr">
              <a:buNone/>
            </a:pPr>
            <a:endParaRPr lang="en-US" sz="800" dirty="0" smtClean="0">
              <a:latin typeface="Kz Times New Roman" pitchFamily="18" charset="0"/>
              <a:ea typeface="Kz Times New Roman" pitchFamily="18" charset="0"/>
              <a:cs typeface="Kz Times New Roman" pitchFamily="18" charset="0"/>
            </a:endParaRPr>
          </a:p>
          <a:p>
            <a:pPr algn="ctr">
              <a:buNone/>
            </a:pPr>
            <a:endParaRPr lang="en-US" sz="800" dirty="0" smtClean="0">
              <a:latin typeface="Kz Times New Roman" pitchFamily="18" charset="0"/>
              <a:ea typeface="Kz Times New Roman" pitchFamily="18" charset="0"/>
              <a:cs typeface="Kz Times New Roman" pitchFamily="18" charset="0"/>
            </a:endParaRPr>
          </a:p>
          <a:p>
            <a:pPr algn="ctr">
              <a:buNone/>
            </a:pPr>
            <a:r>
              <a:rPr lang="ru-RU" sz="800" dirty="0" err="1" smtClean="0">
                <a:latin typeface="Kz Times New Roman" pitchFamily="18" charset="0"/>
                <a:ea typeface="Kz Times New Roman" pitchFamily="18" charset="0"/>
                <a:cs typeface="Kz Times New Roman" pitchFamily="18" charset="0"/>
              </a:rPr>
              <a:t>Түп</a:t>
            </a:r>
            <a:r>
              <a:rPr lang="ru-RU" sz="800" dirty="0" smtClean="0">
                <a:latin typeface="Kz Times New Roman" pitchFamily="18" charset="0"/>
                <a:ea typeface="Kz Times New Roman" pitchFamily="18" charset="0"/>
                <a:cs typeface="Kz Times New Roman" pitchFamily="18" charset="0"/>
              </a:rPr>
              <a:t> </a:t>
            </a:r>
            <a:r>
              <a:rPr lang="ru-RU" sz="800" dirty="0" smtClean="0">
                <a:latin typeface="Kz Times New Roman" pitchFamily="18" charset="0"/>
                <a:ea typeface="Kz Times New Roman" pitchFamily="18" charset="0"/>
                <a:cs typeface="Kz Times New Roman" pitchFamily="18" charset="0"/>
              </a:rPr>
              <a:t>– </a:t>
            </a:r>
            <a:r>
              <a:rPr lang="ru-RU" sz="800" dirty="0" err="1" smtClean="0">
                <a:latin typeface="Kz Times New Roman" pitchFamily="18" charset="0"/>
                <a:ea typeface="Kz Times New Roman" pitchFamily="18" charset="0"/>
                <a:cs typeface="Kz Times New Roman" pitchFamily="18" charset="0"/>
              </a:rPr>
              <a:t>туған</a:t>
            </a:r>
            <a:r>
              <a:rPr lang="ru-RU" sz="800" dirty="0" smtClean="0">
                <a:latin typeface="Kz Times New Roman" pitchFamily="18" charset="0"/>
                <a:ea typeface="Kz Times New Roman" pitchFamily="18" charset="0"/>
                <a:cs typeface="Kz Times New Roman" pitchFamily="18" charset="0"/>
              </a:rPr>
              <a:t> </a:t>
            </a:r>
            <a:r>
              <a:rPr lang="ru-RU" sz="800" dirty="0" err="1" smtClean="0">
                <a:latin typeface="Kz Times New Roman" pitchFamily="18" charset="0"/>
                <a:ea typeface="Kz Times New Roman" pitchFamily="18" charset="0"/>
                <a:cs typeface="Kz Times New Roman" pitchFamily="18" charset="0"/>
              </a:rPr>
              <a:t>тарихынды</a:t>
            </a:r>
            <a:r>
              <a:rPr lang="ru-RU" sz="800" dirty="0" smtClean="0">
                <a:latin typeface="Kz Times New Roman" pitchFamily="18" charset="0"/>
                <a:ea typeface="Kz Times New Roman" pitchFamily="18" charset="0"/>
                <a:cs typeface="Kz Times New Roman" pitchFamily="18" charset="0"/>
              </a:rPr>
              <a:t> </a:t>
            </a:r>
            <a:r>
              <a:rPr lang="ru-RU" sz="800" dirty="0" err="1" smtClean="0">
                <a:latin typeface="Kz Times New Roman" pitchFamily="18" charset="0"/>
                <a:ea typeface="Kz Times New Roman" pitchFamily="18" charset="0"/>
                <a:cs typeface="Kz Times New Roman" pitchFamily="18" charset="0"/>
              </a:rPr>
              <a:t>дәлелсіз</a:t>
            </a:r>
            <a:r>
              <a:rPr lang="ru-RU" sz="800" dirty="0" smtClean="0">
                <a:latin typeface="Kz Times New Roman" pitchFamily="18" charset="0"/>
                <a:ea typeface="Kz Times New Roman" pitchFamily="18" charset="0"/>
                <a:cs typeface="Kz Times New Roman" pitchFamily="18" charset="0"/>
              </a:rPr>
              <a:t> </a:t>
            </a:r>
            <a:r>
              <a:rPr lang="ru-RU" sz="800" dirty="0" err="1" smtClean="0">
                <a:latin typeface="Kz Times New Roman" pitchFamily="18" charset="0"/>
                <a:ea typeface="Kz Times New Roman" pitchFamily="18" charset="0"/>
                <a:cs typeface="Kz Times New Roman" pitchFamily="18" charset="0"/>
              </a:rPr>
              <a:t>ғып</a:t>
            </a:r>
            <a:r>
              <a:rPr lang="ru-RU" sz="800" dirty="0" smtClean="0">
                <a:latin typeface="Kz Times New Roman" pitchFamily="18" charset="0"/>
                <a:ea typeface="Kz Times New Roman" pitchFamily="18" charset="0"/>
                <a:cs typeface="Kz Times New Roman" pitchFamily="18" charset="0"/>
              </a:rPr>
              <a:t>,</a:t>
            </a:r>
          </a:p>
          <a:p>
            <a:pPr algn="ctr">
              <a:buNone/>
            </a:pPr>
            <a:r>
              <a:rPr lang="kk-KZ" sz="800" dirty="0" smtClean="0">
                <a:latin typeface="Kz Times New Roman" pitchFamily="18" charset="0"/>
                <a:ea typeface="Kz Times New Roman" pitchFamily="18" charset="0"/>
                <a:cs typeface="Kz Times New Roman" pitchFamily="18" charset="0"/>
              </a:rPr>
              <a:t>Жайлады даламызды мәнерсіздік.</a:t>
            </a:r>
          </a:p>
          <a:p>
            <a:pPr algn="ctr">
              <a:buNone/>
            </a:pPr>
            <a:r>
              <a:rPr lang="kk-KZ" sz="800" dirty="0" smtClean="0">
                <a:latin typeface="Kz Times New Roman" pitchFamily="18" charset="0"/>
                <a:ea typeface="Kz Times New Roman" pitchFamily="18" charset="0"/>
                <a:cs typeface="Kz Times New Roman" pitchFamily="18" charset="0"/>
              </a:rPr>
              <a:t>Сол шақта тәңір өзі сыйға берген.</a:t>
            </a:r>
          </a:p>
          <a:p>
            <a:pPr algn="ctr">
              <a:buNone/>
            </a:pPr>
            <a:r>
              <a:rPr lang="kk-KZ" sz="800" dirty="0" smtClean="0">
                <a:latin typeface="Kz Times New Roman" pitchFamily="18" charset="0"/>
                <a:ea typeface="Kz Times New Roman" pitchFamily="18" charset="0"/>
                <a:cs typeface="Kz Times New Roman" pitchFamily="18" charset="0"/>
              </a:rPr>
              <a:t>Атымнан айналайын ТӘУЕЛСІЗДІК.</a:t>
            </a:r>
          </a:p>
          <a:p>
            <a:pPr algn="ctr">
              <a:buNone/>
            </a:pPr>
            <a:endParaRPr lang="kk-KZ" sz="800" dirty="0" smtClean="0">
              <a:latin typeface="Kz Times New Roman" pitchFamily="18" charset="0"/>
              <a:ea typeface="Kz Times New Roman" pitchFamily="18" charset="0"/>
              <a:cs typeface="Kz Times New Roman" pitchFamily="18" charset="0"/>
            </a:endParaRPr>
          </a:p>
          <a:p>
            <a:pPr algn="ctr">
              <a:buNone/>
            </a:pPr>
            <a:r>
              <a:rPr lang="kk-KZ" sz="800" dirty="0" smtClean="0">
                <a:latin typeface="Kz Times New Roman" pitchFamily="18" charset="0"/>
                <a:ea typeface="Kz Times New Roman" pitchFamily="18" charset="0"/>
                <a:cs typeface="Kz Times New Roman" pitchFamily="18" charset="0"/>
              </a:rPr>
              <a:t>Қазағым жасырмаған достан мұңын,</a:t>
            </a:r>
          </a:p>
          <a:p>
            <a:pPr algn="ctr">
              <a:buNone/>
            </a:pPr>
            <a:r>
              <a:rPr lang="kk-KZ" sz="800" dirty="0" smtClean="0">
                <a:latin typeface="Kz Times New Roman" pitchFamily="18" charset="0"/>
                <a:ea typeface="Kz Times New Roman" pitchFamily="18" charset="0"/>
                <a:cs typeface="Kz Times New Roman" pitchFamily="18" charset="0"/>
              </a:rPr>
              <a:t>Азабыннан арылтты сотқарлығың.</a:t>
            </a:r>
          </a:p>
          <a:p>
            <a:pPr algn="ctr">
              <a:buNone/>
            </a:pPr>
            <a:r>
              <a:rPr lang="kk-KZ" sz="800" dirty="0" smtClean="0">
                <a:latin typeface="Kz Times New Roman" pitchFamily="18" charset="0"/>
                <a:ea typeface="Kz Times New Roman" pitchFamily="18" charset="0"/>
                <a:cs typeface="Kz Times New Roman" pitchFamily="18" charset="0"/>
              </a:rPr>
              <a:t>Қамытын бодандықтың мәңгі шешкен.</a:t>
            </a:r>
          </a:p>
          <a:p>
            <a:pPr algn="ctr">
              <a:buNone/>
            </a:pPr>
            <a:r>
              <a:rPr lang="kk-KZ" sz="800" dirty="0" smtClean="0">
                <a:latin typeface="Kz Times New Roman" pitchFamily="18" charset="0"/>
                <a:ea typeface="Kz Times New Roman" pitchFamily="18" charset="0"/>
                <a:cs typeface="Kz Times New Roman" pitchFamily="18" charset="0"/>
              </a:rPr>
              <a:t>Туған ел мәңгі болсын БОСТАНДЫҒЫҢ.</a:t>
            </a:r>
          </a:p>
          <a:p>
            <a:pPr algn="ctr">
              <a:buNone/>
            </a:pPr>
            <a:endParaRPr lang="kk-KZ" sz="800" dirty="0" smtClean="0">
              <a:latin typeface="Kz Times New Roman" pitchFamily="18" charset="0"/>
              <a:ea typeface="Kz Times New Roman" pitchFamily="18" charset="0"/>
              <a:cs typeface="Kz Times New Roman" pitchFamily="18" charset="0"/>
            </a:endParaRPr>
          </a:p>
          <a:p>
            <a:pPr algn="ctr">
              <a:buNone/>
            </a:pPr>
            <a:r>
              <a:rPr lang="kk-KZ" sz="800" dirty="0" smtClean="0">
                <a:latin typeface="Kz Times New Roman" pitchFamily="18" charset="0"/>
                <a:ea typeface="Kz Times New Roman" pitchFamily="18" charset="0"/>
                <a:cs typeface="Kz Times New Roman" pitchFamily="18" charset="0"/>
              </a:rPr>
              <a:t>Қайтпаған қайсар қазақ сенен ерлік.</a:t>
            </a:r>
          </a:p>
          <a:p>
            <a:pPr algn="ctr">
              <a:buNone/>
            </a:pPr>
            <a:r>
              <a:rPr lang="kk-KZ" sz="800" dirty="0" smtClean="0">
                <a:latin typeface="Kz Times New Roman" pitchFamily="18" charset="0"/>
                <a:ea typeface="Kz Times New Roman" pitchFamily="18" charset="0"/>
                <a:cs typeface="Kz Times New Roman" pitchFamily="18" charset="0"/>
              </a:rPr>
              <a:t>Қиындықты төзіммен жеңе келдік.</a:t>
            </a:r>
          </a:p>
          <a:p>
            <a:pPr algn="ctr">
              <a:buNone/>
            </a:pPr>
            <a:r>
              <a:rPr lang="kk-KZ" sz="800" dirty="0" smtClean="0">
                <a:latin typeface="Kz Times New Roman" pitchFamily="18" charset="0"/>
                <a:ea typeface="Kz Times New Roman" pitchFamily="18" charset="0"/>
                <a:cs typeface="Kz Times New Roman" pitchFamily="18" charset="0"/>
              </a:rPr>
              <a:t>Қан төгіп, жаның қиған қанша ардагер?</a:t>
            </a:r>
          </a:p>
          <a:p>
            <a:pPr algn="ctr">
              <a:buNone/>
            </a:pPr>
            <a:r>
              <a:rPr lang="kk-KZ" sz="800" dirty="0" smtClean="0">
                <a:latin typeface="Kz Times New Roman" pitchFamily="18" charset="0"/>
                <a:ea typeface="Kz Times New Roman" pitchFamily="18" charset="0"/>
                <a:cs typeface="Kz Times New Roman" pitchFamily="18" charset="0"/>
              </a:rPr>
              <a:t>Бағы сен басымыздың ЕГЕМЕНДІК!!!</a:t>
            </a:r>
          </a:p>
          <a:p>
            <a:pPr algn="ctr">
              <a:buNone/>
            </a:pPr>
            <a:r>
              <a:rPr lang="kk-KZ" sz="800" dirty="0" smtClean="0">
                <a:latin typeface="Kz Times New Roman" pitchFamily="18" charset="0"/>
                <a:ea typeface="Kz Times New Roman" pitchFamily="18" charset="0"/>
                <a:cs typeface="Kz Times New Roman" pitchFamily="18" charset="0"/>
              </a:rPr>
              <a:t>                            </a:t>
            </a:r>
          </a:p>
          <a:p>
            <a:pPr algn="ctr">
              <a:buNone/>
            </a:pPr>
            <a:r>
              <a:rPr lang="kk-KZ" sz="800" dirty="0" smtClean="0">
                <a:latin typeface="Kz Times New Roman" pitchFamily="18" charset="0"/>
                <a:ea typeface="Kz Times New Roman" pitchFamily="18" charset="0"/>
                <a:cs typeface="Kz Times New Roman" pitchFamily="18" charset="0"/>
              </a:rPr>
              <a:t> </a:t>
            </a:r>
            <a:r>
              <a:rPr lang="kk-KZ" sz="800" dirty="0" smtClean="0">
                <a:latin typeface="Kz Times New Roman" pitchFamily="18" charset="0"/>
                <a:ea typeface="Kz Times New Roman" pitchFamily="18" charset="0"/>
                <a:cs typeface="Kz Times New Roman" pitchFamily="18" charset="0"/>
              </a:rPr>
              <a:t>                                   </a:t>
            </a:r>
            <a:r>
              <a:rPr lang="kk-KZ" sz="800" dirty="0" smtClean="0">
                <a:latin typeface="Kz Times New Roman" pitchFamily="18" charset="0"/>
                <a:ea typeface="Kz Times New Roman" pitchFamily="18" charset="0"/>
                <a:cs typeface="Kz Times New Roman" pitchFamily="18" charset="0"/>
              </a:rPr>
              <a:t>Үмбетбек Аман 5 сынып</a:t>
            </a:r>
            <a:endParaRPr lang="ru-RU" sz="800" dirty="0" smtClean="0">
              <a:latin typeface="Kz Times New Roman" pitchFamily="18" charset="0"/>
              <a:ea typeface="Kz Times New Roman" pitchFamily="18" charset="0"/>
              <a:cs typeface="Kz Times New Roman" pitchFamily="18" charset="0"/>
            </a:endParaRPr>
          </a:p>
          <a:p>
            <a:pPr>
              <a:buNone/>
            </a:pPr>
            <a:endParaRPr lang="ru-RU" dirty="0">
              <a:latin typeface="Kz Times New Roman" pitchFamily="18" charset="0"/>
              <a:ea typeface="Kz Times New Roman" pitchFamily="18" charset="0"/>
              <a:cs typeface="Kz Times New Roman" pitchFamily="18" charset="0"/>
            </a:endParaRPr>
          </a:p>
        </p:txBody>
      </p:sp>
      <p:sp>
        <p:nvSpPr>
          <p:cNvPr id="7" name="Блок-схема: дисплей 6"/>
          <p:cNvSpPr/>
          <p:nvPr/>
        </p:nvSpPr>
        <p:spPr>
          <a:xfrm>
            <a:off x="2438400" y="4876800"/>
            <a:ext cx="4191000" cy="38862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3" name="Rectangle 1"/>
          <p:cNvSpPr>
            <a:spLocks noChangeArrowheads="1"/>
          </p:cNvSpPr>
          <p:nvPr/>
        </p:nvSpPr>
        <p:spPr bwMode="auto">
          <a:xfrm>
            <a:off x="2895600" y="5257800"/>
            <a:ext cx="25146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800" b="1"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Жасыл туралы жыр</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Түбінде Бурабайдың Жасыл деген</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Елі бар Жалбыр ауылы мекендеген.</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Тұрғыны ХПП-да кәсіп қылып,</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Біразы теміржолда риздық терген.</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Бойына теміржолдың қоныстанған</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Маңайын осы жолдың өріс қылған.</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Тұрмысы бұл ауылдың жүдемейді</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Қара мал,жылқыменен қой ұстаған</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Жасылдығ шөбі шүйгін,жері майса</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Мақтауха сиярлықтай шынын айтса.</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Іргелі Мәтен,Шортан ,екі қала</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Базарға позбенен барып қайтса.</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Жасылдың адамдары кең пейілді, </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Қағажу қылған емес ешбір елді.</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Бірақта барымтамен келсе мұнда</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Жау  түгіл қорқытады әзірейлді.</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Бұл елден шыққан талай кемеңгерлер,</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Атанған қан майданға талай ерлер.</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Отанын,туған жерін қорғау үшін</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Ағызған арқасынан қанды терлер.</a:t>
            </a:r>
            <a:endParaRPr kumimoji="0" lang="ru-RU"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Kz Times New Roman" pitchFamily="18" charset="0"/>
                <a:ea typeface="Kz Times New Roman" pitchFamily="18" charset="0"/>
                <a:cs typeface="Kz Times New Roman" pitchFamily="18" charset="0"/>
              </a:rPr>
              <a:t>.</a:t>
            </a:r>
          </a:p>
        </p:txBody>
      </p:sp>
      <p:sp>
        <p:nvSpPr>
          <p:cNvPr id="9" name="Прямоугольник 8"/>
          <p:cNvSpPr/>
          <p:nvPr/>
        </p:nvSpPr>
        <p:spPr>
          <a:xfrm>
            <a:off x="4572000" y="5257800"/>
            <a:ext cx="1866900" cy="3416320"/>
          </a:xfrm>
          <a:prstGeom prst="rect">
            <a:avLst/>
          </a:prstGeom>
        </p:spPr>
        <p:txBody>
          <a:bodyPr wrap="square">
            <a:spAutoFit/>
          </a:bodyPr>
          <a:lstStyle/>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Кім білмейд ұлы атамыз  Тайғараны</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Жүз жасқа келседағы қартаймады.</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Оязға тілмаш болып қызмет жасап,</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Таң қылды Көкше бойын, кең даланы.</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Атамыз Қоске менен Әбдірахман,</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Оларға теғдесі жоқ молдалардан.</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Халықты дін жолына тәрбиелеп</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Адалдың ілтипатпен қылған рахман.</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Қырағы Жұман атай Көрпебайдың,</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Таң атпай қансонарда аң аулайтын.</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Түсіне ,жүрісіне, ізіне қарап,</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Әр аңның жүрген жерін жобалайтын.</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Ескіден қалған молда Қайдар ағай,</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Құранды оқи алады көзі талмай.</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Сексеннен қазір жасы асса дағы,</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Халқына қызмет қылад шыдай алмай.</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Есімін Тасым менен Рахымбайдың,</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НОД, ПЧ және бүкіл ел сыйлайтын.</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Құлаштап олар балға соққанында,</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Табаны теміржолдың солқылдайтын.</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Жасылдың ақ мешіті  нұрға толсын,</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Көшесі сән салтанат жырға толсын.</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Жігіті бұл ауылдың қаһарман боп</a:t>
            </a:r>
            <a:endParaRPr lang="ru-RU"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Үйлері аппақ ару қызға </a:t>
            </a:r>
            <a:r>
              <a:rPr lang="kk-KZ" sz="800" dirty="0" smtClean="0">
                <a:latin typeface="Kz Times New Roman" pitchFamily="18" charset="0"/>
                <a:ea typeface="Kz Times New Roman" pitchFamily="18" charset="0"/>
                <a:cs typeface="Kz Times New Roman" pitchFamily="18" charset="0"/>
              </a:rPr>
              <a:t>толсын</a:t>
            </a:r>
          </a:p>
          <a:p>
            <a:pPr lvl="0" eaLnBrk="0" fontAlgn="base" hangingPunct="0">
              <a:spcBef>
                <a:spcPct val="0"/>
              </a:spcBef>
              <a:spcAft>
                <a:spcPct val="0"/>
              </a:spcAft>
            </a:pPr>
            <a:endParaRPr lang="kk-KZ"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endParaRPr lang="kk-KZ" sz="800" dirty="0" smtClean="0">
              <a:latin typeface="Kz Times New Roman" pitchFamily="18" charset="0"/>
              <a:ea typeface="Kz Times New Roman" pitchFamily="18" charset="0"/>
              <a:cs typeface="Kz Times New Roman" pitchFamily="18" charset="0"/>
            </a:endParaRPr>
          </a:p>
          <a:p>
            <a:pPr lvl="0" eaLnBrk="0" fontAlgn="base" hangingPunct="0">
              <a:spcBef>
                <a:spcPct val="0"/>
              </a:spcBef>
              <a:spcAft>
                <a:spcPct val="0"/>
              </a:spcAft>
            </a:pPr>
            <a:r>
              <a:rPr lang="kk-KZ" sz="800" dirty="0" smtClean="0">
                <a:latin typeface="Kz Times New Roman" pitchFamily="18" charset="0"/>
                <a:ea typeface="Kz Times New Roman" pitchFamily="18" charset="0"/>
                <a:cs typeface="Kz Times New Roman" pitchFamily="18" charset="0"/>
              </a:rPr>
              <a:t>Қазыбаева Камила 8 сынып </a:t>
            </a:r>
            <a:endParaRPr lang="ru-RU" dirty="0"/>
          </a:p>
        </p:txBody>
      </p:sp>
      <p:pic>
        <p:nvPicPr>
          <p:cNvPr id="10" name="Picture 5" descr="j0105250"/>
          <p:cNvPicPr preferRelativeResize="0">
            <a:picLocks noChangeArrowheads="1" noChangeShapeType="1"/>
          </p:cNvPicPr>
          <p:nvPr/>
        </p:nvPicPr>
        <p:blipFill>
          <a:blip r:embed="rId2"/>
          <a:srcRect/>
          <a:stretch>
            <a:fillRect/>
          </a:stretch>
        </p:blipFill>
        <p:spPr bwMode="auto">
          <a:xfrm rot="5400000">
            <a:off x="-2597788" y="2902588"/>
            <a:ext cx="5576575" cy="380999"/>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11" name="Picture 5" descr="j0105250"/>
          <p:cNvPicPr preferRelativeResize="0">
            <a:picLocks noChangeArrowheads="1" noChangeShapeType="1"/>
          </p:cNvPicPr>
          <p:nvPr/>
        </p:nvPicPr>
        <p:blipFill>
          <a:blip r:embed="rId2"/>
          <a:srcRect/>
          <a:stretch>
            <a:fillRect/>
          </a:stretch>
        </p:blipFill>
        <p:spPr bwMode="auto">
          <a:xfrm rot="5400000">
            <a:off x="3857592" y="5471768"/>
            <a:ext cx="5576575" cy="424240"/>
          </a:xfrm>
          <a:prstGeom prst="rect">
            <a:avLst/>
          </a:prstGeom>
          <a:noFill/>
          <a:ln w="9525" algn="in">
            <a:noFill/>
            <a:miter lim="800000"/>
            <a:headEnd/>
            <a:tailEnd/>
          </a:ln>
          <a:effectLst>
            <a:outerShdw dist="107763" dir="13500000" algn="ctr" rotWithShape="0">
              <a:srgbClr val="CCCCCC">
                <a:alpha val="50000"/>
              </a:srgbClr>
            </a:outerShdw>
          </a:effectLst>
        </p:spPr>
      </p:pic>
      <p:sp>
        <p:nvSpPr>
          <p:cNvPr id="12" name="Овал 11"/>
          <p:cNvSpPr/>
          <p:nvPr/>
        </p:nvSpPr>
        <p:spPr>
          <a:xfrm>
            <a:off x="6096000" y="8229600"/>
            <a:ext cx="304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7</a:t>
            </a:r>
            <a:endParaRPr lang="ru-RU" dirty="0"/>
          </a:p>
        </p:txBody>
      </p:sp>
      <p:pic>
        <p:nvPicPr>
          <p:cNvPr id="3074" name="Picture 2" descr="F:\рамки\854564415.gif"/>
          <p:cNvPicPr>
            <a:picLocks noChangeAspect="1" noChangeArrowheads="1" noCrop="1"/>
          </p:cNvPicPr>
          <p:nvPr/>
        </p:nvPicPr>
        <p:blipFill>
          <a:blip r:embed="rId3"/>
          <a:srcRect/>
          <a:stretch>
            <a:fillRect/>
          </a:stretch>
        </p:blipFill>
        <p:spPr bwMode="auto">
          <a:xfrm>
            <a:off x="228600" y="6781800"/>
            <a:ext cx="2590800" cy="1714500"/>
          </a:xfrm>
          <a:prstGeom prst="rect">
            <a:avLst/>
          </a:prstGeom>
          <a:noFill/>
        </p:spPr>
      </p:pic>
      <p:pic>
        <p:nvPicPr>
          <p:cNvPr id="3075" name="Picture 3" descr="F:\рамки\0_77cbd_d2a4efe6_M.png"/>
          <p:cNvPicPr>
            <a:picLocks noChangeAspect="1" noChangeArrowheads="1"/>
          </p:cNvPicPr>
          <p:nvPr/>
        </p:nvPicPr>
        <p:blipFill>
          <a:blip r:embed="rId4"/>
          <a:srcRect/>
          <a:stretch>
            <a:fillRect/>
          </a:stretch>
        </p:blipFill>
        <p:spPr bwMode="auto">
          <a:xfrm>
            <a:off x="4715510" y="0"/>
            <a:ext cx="2142490" cy="3124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66800"/>
            <a:ext cx="6172200" cy="329184"/>
          </a:xfrm>
        </p:spPr>
        <p:txBody>
          <a:bodyPr>
            <a:normAutofit fontScale="90000"/>
          </a:bodyPr>
          <a:lstStyle/>
          <a:p>
            <a:pPr algn="ctr"/>
            <a:r>
              <a:rPr lang="ru-RU" sz="2000" dirty="0" smtClean="0">
                <a:latin typeface="Kz Times New Roman" pitchFamily="18" charset="0"/>
                <a:ea typeface="Kz Times New Roman" pitchFamily="18" charset="0"/>
                <a:cs typeface="Kz Times New Roman" pitchFamily="18" charset="0"/>
              </a:rPr>
              <a:t>«</a:t>
            </a:r>
            <a:r>
              <a:rPr lang="ru-RU" sz="2000" dirty="0" smtClean="0">
                <a:latin typeface="Kz Times New Roman" pitchFamily="18" charset="0"/>
                <a:ea typeface="Kz Times New Roman" pitchFamily="18" charset="0"/>
                <a:cs typeface="Kz Times New Roman" pitchFamily="18" charset="0"/>
              </a:rPr>
              <a:t>Б</a:t>
            </a:r>
            <a:r>
              <a:rPr lang="kk-KZ" sz="2000" dirty="0" smtClean="0">
                <a:latin typeface="Kz Times New Roman" pitchFamily="18" charset="0"/>
                <a:ea typeface="Kz Times New Roman" pitchFamily="18" charset="0"/>
                <a:cs typeface="Kz Times New Roman" pitchFamily="18" charset="0"/>
              </a:rPr>
              <a:t>іздің ойымыздағы </a:t>
            </a:r>
            <a:r>
              <a:rPr lang="kk-KZ" sz="2000" dirty="0" smtClean="0">
                <a:latin typeface="Kz Times New Roman" pitchFamily="18" charset="0"/>
                <a:ea typeface="Kz Times New Roman" pitchFamily="18" charset="0"/>
                <a:cs typeface="Kz Times New Roman" pitchFamily="18" charset="0"/>
              </a:rPr>
              <a:t>тәуелсіздік</a:t>
            </a:r>
            <a:r>
              <a:rPr lang="ru-RU" sz="2000" dirty="0" smtClean="0">
                <a:latin typeface="Kz Times New Roman" pitchFamily="18" charset="0"/>
                <a:ea typeface="Kz Times New Roman" pitchFamily="18" charset="0"/>
                <a:cs typeface="Kz Times New Roman" pitchFamily="18" charset="0"/>
              </a:rPr>
              <a:t>»</a:t>
            </a:r>
            <a:endParaRPr lang="ru-RU" sz="2000" dirty="0">
              <a:latin typeface="Kz Times New Roman" pitchFamily="18" charset="0"/>
              <a:ea typeface="Kz Times New Roman" pitchFamily="18" charset="0"/>
              <a:cs typeface="Kz Times New Roman" pitchFamily="18" charset="0"/>
            </a:endParaRPr>
          </a:p>
        </p:txBody>
      </p:sp>
      <p:pic>
        <p:nvPicPr>
          <p:cNvPr id="1026" name="Picture 2" descr="C:\Users\Аигерим\Desktop\20171213_091728.jpg"/>
          <p:cNvPicPr>
            <a:picLocks noChangeAspect="1" noChangeArrowheads="1"/>
          </p:cNvPicPr>
          <p:nvPr/>
        </p:nvPicPr>
        <p:blipFill>
          <a:blip r:embed="rId3" cstate="print"/>
          <a:srcRect/>
          <a:stretch>
            <a:fillRect/>
          </a:stretch>
        </p:blipFill>
        <p:spPr bwMode="auto">
          <a:xfrm>
            <a:off x="304800" y="1600200"/>
            <a:ext cx="1828800" cy="2362200"/>
          </a:xfrm>
          <a:prstGeom prst="rect">
            <a:avLst/>
          </a:prstGeom>
          <a:noFill/>
        </p:spPr>
      </p:pic>
      <p:pic>
        <p:nvPicPr>
          <p:cNvPr id="1027" name="Picture 3" descr="C:\Users\Аигерим\Desktop\20171212_124028.jpg"/>
          <p:cNvPicPr>
            <a:picLocks noChangeAspect="1" noChangeArrowheads="1"/>
          </p:cNvPicPr>
          <p:nvPr/>
        </p:nvPicPr>
        <p:blipFill>
          <a:blip r:embed="rId4" cstate="print"/>
          <a:srcRect/>
          <a:stretch>
            <a:fillRect/>
          </a:stretch>
        </p:blipFill>
        <p:spPr bwMode="auto">
          <a:xfrm>
            <a:off x="2133600" y="1600200"/>
            <a:ext cx="1752600" cy="2362200"/>
          </a:xfrm>
          <a:prstGeom prst="rect">
            <a:avLst/>
          </a:prstGeom>
          <a:noFill/>
        </p:spPr>
      </p:pic>
      <p:pic>
        <p:nvPicPr>
          <p:cNvPr id="1028" name="Picture 4" descr="C:\Users\Аигерим\Desktop\20171213_091713.jpg"/>
          <p:cNvPicPr>
            <a:picLocks noChangeAspect="1" noChangeArrowheads="1"/>
          </p:cNvPicPr>
          <p:nvPr/>
        </p:nvPicPr>
        <p:blipFill>
          <a:blip r:embed="rId5" cstate="print"/>
          <a:srcRect/>
          <a:stretch>
            <a:fillRect/>
          </a:stretch>
        </p:blipFill>
        <p:spPr bwMode="auto">
          <a:xfrm>
            <a:off x="5486400" y="1600200"/>
            <a:ext cx="1371600" cy="2286000"/>
          </a:xfrm>
          <a:prstGeom prst="rect">
            <a:avLst/>
          </a:prstGeom>
          <a:noFill/>
        </p:spPr>
      </p:pic>
      <p:pic>
        <p:nvPicPr>
          <p:cNvPr id="1029" name="Picture 5" descr="C:\Users\Аигерим\Desktop\20171213_090740.jpg"/>
          <p:cNvPicPr>
            <a:picLocks noChangeAspect="1" noChangeArrowheads="1"/>
          </p:cNvPicPr>
          <p:nvPr/>
        </p:nvPicPr>
        <p:blipFill>
          <a:blip r:embed="rId6" cstate="print"/>
          <a:srcRect/>
          <a:stretch>
            <a:fillRect/>
          </a:stretch>
        </p:blipFill>
        <p:spPr bwMode="auto">
          <a:xfrm rot="5400000">
            <a:off x="3581400" y="1905000"/>
            <a:ext cx="2209800" cy="1600200"/>
          </a:xfrm>
          <a:prstGeom prst="rect">
            <a:avLst/>
          </a:prstGeom>
          <a:noFill/>
        </p:spPr>
      </p:pic>
      <p:sp>
        <p:nvSpPr>
          <p:cNvPr id="11" name="Горизонтальный свиток 10"/>
          <p:cNvSpPr/>
          <p:nvPr/>
        </p:nvSpPr>
        <p:spPr>
          <a:xfrm>
            <a:off x="304800" y="3733800"/>
            <a:ext cx="182880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200" dirty="0" smtClean="0">
                <a:latin typeface="Kz Times New Roman" pitchFamily="18" charset="0"/>
                <a:ea typeface="Kz Times New Roman" pitchFamily="18" charset="0"/>
                <a:cs typeface="Kz Times New Roman" pitchFamily="18" charset="0"/>
              </a:rPr>
              <a:t>Шаймерденова Жанель 2 сынып</a:t>
            </a:r>
            <a:endParaRPr lang="ru-RU" sz="1200" dirty="0">
              <a:latin typeface="Kz Times New Roman" pitchFamily="18" charset="0"/>
              <a:ea typeface="Kz Times New Roman" pitchFamily="18" charset="0"/>
              <a:cs typeface="Kz Times New Roman" pitchFamily="18" charset="0"/>
            </a:endParaRPr>
          </a:p>
        </p:txBody>
      </p:sp>
      <p:sp>
        <p:nvSpPr>
          <p:cNvPr id="12" name="Горизонтальный свиток 11"/>
          <p:cNvSpPr/>
          <p:nvPr/>
        </p:nvSpPr>
        <p:spPr>
          <a:xfrm>
            <a:off x="2133600" y="3733800"/>
            <a:ext cx="160020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200" dirty="0" smtClean="0">
                <a:latin typeface="Kz Times New Roman" pitchFamily="18" charset="0"/>
                <a:ea typeface="Kz Times New Roman" pitchFamily="18" charset="0"/>
                <a:cs typeface="Kz Times New Roman" pitchFamily="18" charset="0"/>
              </a:rPr>
              <a:t>Құрметбек Нұртай </a:t>
            </a:r>
            <a:endParaRPr lang="kk-KZ" sz="1200" dirty="0" smtClean="0">
              <a:latin typeface="Kz Times New Roman" pitchFamily="18" charset="0"/>
              <a:ea typeface="Kz Times New Roman" pitchFamily="18" charset="0"/>
              <a:cs typeface="Kz Times New Roman" pitchFamily="18" charset="0"/>
            </a:endParaRPr>
          </a:p>
          <a:p>
            <a:pPr algn="ctr"/>
            <a:r>
              <a:rPr lang="kk-KZ" sz="1200" dirty="0" smtClean="0">
                <a:latin typeface="Kz Times New Roman" pitchFamily="18" charset="0"/>
                <a:ea typeface="Kz Times New Roman" pitchFamily="18" charset="0"/>
                <a:cs typeface="Kz Times New Roman" pitchFamily="18" charset="0"/>
              </a:rPr>
              <a:t>3 </a:t>
            </a:r>
            <a:r>
              <a:rPr lang="kk-KZ" sz="1200" dirty="0" smtClean="0">
                <a:latin typeface="Kz Times New Roman" pitchFamily="18" charset="0"/>
                <a:ea typeface="Kz Times New Roman" pitchFamily="18" charset="0"/>
                <a:cs typeface="Kz Times New Roman" pitchFamily="18" charset="0"/>
              </a:rPr>
              <a:t>сынып</a:t>
            </a:r>
            <a:endParaRPr lang="ru-RU" sz="1200" dirty="0">
              <a:latin typeface="Kz Times New Roman" pitchFamily="18" charset="0"/>
              <a:ea typeface="Kz Times New Roman" pitchFamily="18" charset="0"/>
              <a:cs typeface="Kz Times New Roman" pitchFamily="18" charset="0"/>
            </a:endParaRPr>
          </a:p>
        </p:txBody>
      </p:sp>
      <p:sp>
        <p:nvSpPr>
          <p:cNvPr id="13" name="Горизонтальный свиток 12"/>
          <p:cNvSpPr/>
          <p:nvPr/>
        </p:nvSpPr>
        <p:spPr>
          <a:xfrm>
            <a:off x="5486400" y="3657600"/>
            <a:ext cx="152400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200" dirty="0" smtClean="0">
                <a:latin typeface="Kz Times New Roman" pitchFamily="18" charset="0"/>
                <a:ea typeface="Kz Times New Roman" pitchFamily="18" charset="0"/>
                <a:cs typeface="Kz Times New Roman" pitchFamily="18" charset="0"/>
              </a:rPr>
              <a:t>Құралбекқызы Гүлназ2 сынып</a:t>
            </a:r>
            <a:endParaRPr lang="ru-RU" sz="1200" dirty="0">
              <a:latin typeface="Kz Times New Roman" pitchFamily="18" charset="0"/>
              <a:ea typeface="Kz Times New Roman" pitchFamily="18" charset="0"/>
              <a:cs typeface="Kz Times New Roman" pitchFamily="18" charset="0"/>
            </a:endParaRPr>
          </a:p>
        </p:txBody>
      </p:sp>
      <p:sp>
        <p:nvSpPr>
          <p:cNvPr id="14" name="Горизонтальный свиток 13"/>
          <p:cNvSpPr/>
          <p:nvPr/>
        </p:nvSpPr>
        <p:spPr>
          <a:xfrm>
            <a:off x="3810000" y="3733800"/>
            <a:ext cx="16002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200" dirty="0" smtClean="0">
                <a:latin typeface="Kz Times New Roman" pitchFamily="18" charset="0"/>
                <a:ea typeface="Kz Times New Roman" pitchFamily="18" charset="0"/>
                <a:cs typeface="Kz Times New Roman" pitchFamily="18" charset="0"/>
              </a:rPr>
              <a:t>Валихан Айдын 4сынып</a:t>
            </a:r>
            <a:endParaRPr lang="ru-RU" sz="1200" dirty="0">
              <a:latin typeface="Kz Times New Roman" pitchFamily="18" charset="0"/>
              <a:ea typeface="Kz Times New Roman" pitchFamily="18" charset="0"/>
              <a:cs typeface="Kz Times New Roman" pitchFamily="18" charset="0"/>
            </a:endParaRPr>
          </a:p>
        </p:txBody>
      </p:sp>
      <p:pic>
        <p:nvPicPr>
          <p:cNvPr id="2049" name="Picture 1" descr="110011"/>
          <p:cNvPicPr>
            <a:picLocks noChangeAspect="1" noChangeArrowheads="1"/>
          </p:cNvPicPr>
          <p:nvPr/>
        </p:nvPicPr>
        <p:blipFill>
          <a:blip r:embed="rId7"/>
          <a:srcRect/>
          <a:stretch>
            <a:fillRect/>
          </a:stretch>
        </p:blipFill>
        <p:spPr bwMode="auto">
          <a:xfrm>
            <a:off x="3886200" y="4495800"/>
            <a:ext cx="2758440" cy="2298700"/>
          </a:xfrm>
          <a:prstGeom prst="rect">
            <a:avLst/>
          </a:prstGeom>
          <a:noFill/>
          <a:ln w="9525">
            <a:noFill/>
            <a:miter lim="800000"/>
            <a:headEnd/>
            <a:tailEnd/>
          </a:ln>
        </p:spPr>
      </p:pic>
      <p:sp>
        <p:nvSpPr>
          <p:cNvPr id="15" name="Блок-схема: перфолента 14"/>
          <p:cNvSpPr/>
          <p:nvPr/>
        </p:nvSpPr>
        <p:spPr>
          <a:xfrm>
            <a:off x="762000" y="4648200"/>
            <a:ext cx="2971800" cy="1905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200" dirty="0" smtClean="0">
                <a:latin typeface="Kz Times New Roman" pitchFamily="18" charset="0"/>
                <a:ea typeface="Kz Times New Roman" pitchFamily="18" charset="0"/>
                <a:cs typeface="Kz Times New Roman" pitchFamily="18" charset="0"/>
              </a:rPr>
              <a:t>Ел басыны елдің өзі таңдаған,</a:t>
            </a:r>
          </a:p>
          <a:p>
            <a:r>
              <a:rPr lang="kk-KZ" sz="1200" dirty="0" smtClean="0">
                <a:latin typeface="Kz Times New Roman" pitchFamily="18" charset="0"/>
                <a:ea typeface="Kz Times New Roman" pitchFamily="18" charset="0"/>
                <a:cs typeface="Kz Times New Roman" pitchFamily="18" charset="0"/>
              </a:rPr>
              <a:t>Таңдауында еш қателік болмаған.</a:t>
            </a:r>
          </a:p>
          <a:p>
            <a:r>
              <a:rPr lang="kk-KZ" sz="1200" dirty="0" smtClean="0">
                <a:latin typeface="Kz Times New Roman" pitchFamily="18" charset="0"/>
                <a:ea typeface="Kz Times New Roman" pitchFamily="18" charset="0"/>
                <a:cs typeface="Kz Times New Roman" pitchFamily="18" charset="0"/>
              </a:rPr>
              <a:t>Тәуелсіз ел көшін алға түзеген</a:t>
            </a:r>
          </a:p>
          <a:p>
            <a:r>
              <a:rPr lang="kk-KZ" sz="1200" dirty="0" smtClean="0">
                <a:latin typeface="Kz Times New Roman" pitchFamily="18" charset="0"/>
                <a:ea typeface="Kz Times New Roman" pitchFamily="18" charset="0"/>
                <a:cs typeface="Kz Times New Roman" pitchFamily="18" charset="0"/>
              </a:rPr>
              <a:t>Нұр атамыз елі сүйген оңды адам. </a:t>
            </a:r>
          </a:p>
          <a:p>
            <a:r>
              <a:rPr lang="kk-KZ" sz="1200" dirty="0" smtClean="0">
                <a:latin typeface="Kz Times New Roman" pitchFamily="18" charset="0"/>
                <a:ea typeface="Kz Times New Roman" pitchFamily="18" charset="0"/>
                <a:cs typeface="Kz Times New Roman" pitchFamily="18" charset="0"/>
              </a:rPr>
              <a:t>Нұр атамыз бағы туған халқының .</a:t>
            </a:r>
          </a:p>
          <a:p>
            <a:pPr algn="r"/>
            <a:r>
              <a:rPr lang="kk-KZ" sz="1200" dirty="0" smtClean="0">
                <a:latin typeface="Kz Times New Roman" pitchFamily="18" charset="0"/>
                <a:ea typeface="Kz Times New Roman" pitchFamily="18" charset="0"/>
                <a:cs typeface="Kz Times New Roman" pitchFamily="18" charset="0"/>
              </a:rPr>
              <a:t>Иманжанов Темирлан 4 сынып</a:t>
            </a:r>
            <a:endParaRPr lang="ru-RU" sz="1200" dirty="0">
              <a:latin typeface="Kz Times New Roman" pitchFamily="18" charset="0"/>
              <a:ea typeface="Kz Times New Roman" pitchFamily="18" charset="0"/>
              <a:cs typeface="Kz Times New Roman" pitchFamily="18" charset="0"/>
            </a:endParaRPr>
          </a:p>
        </p:txBody>
      </p:sp>
      <p:sp>
        <p:nvSpPr>
          <p:cNvPr id="16" name="Овал 15"/>
          <p:cNvSpPr/>
          <p:nvPr/>
        </p:nvSpPr>
        <p:spPr>
          <a:xfrm>
            <a:off x="6096000" y="8229600"/>
            <a:ext cx="304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8</a:t>
            </a:r>
            <a:endParaRPr lang="ru-RU" dirty="0"/>
          </a:p>
        </p:txBody>
      </p:sp>
      <p:sp>
        <p:nvSpPr>
          <p:cNvPr id="17" name="Блок-схема: процесс 16"/>
          <p:cNvSpPr/>
          <p:nvPr/>
        </p:nvSpPr>
        <p:spPr>
          <a:xfrm>
            <a:off x="1524000" y="6705600"/>
            <a:ext cx="4114800"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dirty="0" smtClean="0"/>
              <a:t>Қазақстанның болашақ жастары</a:t>
            </a:r>
          </a:p>
          <a:p>
            <a:pPr algn="ctr"/>
            <a:r>
              <a:rPr lang="kk-KZ" sz="1400" dirty="0" smtClean="0">
                <a:latin typeface="Kz Times New Roman" pitchFamily="18" charset="0"/>
                <a:ea typeface="Kz Times New Roman" pitchFamily="18" charset="0"/>
                <a:cs typeface="Kz Times New Roman" pitchFamily="18" charset="0"/>
              </a:rPr>
              <a:t>Жасыл ГАЗЕТІ </a:t>
            </a:r>
          </a:p>
          <a:p>
            <a:pPr algn="ctr"/>
            <a:r>
              <a:rPr lang="ru-RU" sz="1400" dirty="0" smtClean="0">
                <a:latin typeface="Kz Times New Roman" pitchFamily="18" charset="0"/>
                <a:ea typeface="Kz Times New Roman" pitchFamily="18" charset="0"/>
                <a:cs typeface="Kz Times New Roman" pitchFamily="18" charset="0"/>
              </a:rPr>
              <a:t>№ </a:t>
            </a:r>
            <a:r>
              <a:rPr lang="en-US" sz="1400" dirty="0" smtClean="0">
                <a:latin typeface="Kz Times New Roman" pitchFamily="18" charset="0"/>
                <a:ea typeface="Kz Times New Roman" pitchFamily="18" charset="0"/>
                <a:cs typeface="Kz Times New Roman" pitchFamily="18" charset="0"/>
              </a:rPr>
              <a:t>1</a:t>
            </a:r>
            <a:endParaRPr lang="ru-RU" sz="1400" dirty="0">
              <a:latin typeface="Kz Times New Roman" pitchFamily="18" charset="0"/>
              <a:ea typeface="Kz Times New Roman" pitchFamily="18" charset="0"/>
              <a:cs typeface="Kz Times New Roman" pitchFamily="18" charset="0"/>
            </a:endParaRPr>
          </a:p>
        </p:txBody>
      </p:sp>
      <p:sp>
        <p:nvSpPr>
          <p:cNvPr id="18" name="Скругленный прямоугольник 17"/>
          <p:cNvSpPr/>
          <p:nvPr/>
        </p:nvSpPr>
        <p:spPr>
          <a:xfrm>
            <a:off x="1600200" y="7467600"/>
            <a:ext cx="2209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200" b="1" dirty="0" smtClean="0">
                <a:latin typeface="Kz Times New Roman" pitchFamily="18" charset="0"/>
                <a:ea typeface="Kz Times New Roman" pitchFamily="18" charset="0"/>
                <a:cs typeface="Kz Times New Roman" pitchFamily="18" charset="0"/>
              </a:rPr>
              <a:t>Бас редактор</a:t>
            </a:r>
          </a:p>
          <a:p>
            <a:r>
              <a:rPr lang="kk-KZ" sz="1200" dirty="0" smtClean="0">
                <a:latin typeface="Kz Times New Roman" pitchFamily="18" charset="0"/>
                <a:ea typeface="Kz Times New Roman" pitchFamily="18" charset="0"/>
                <a:cs typeface="Kz Times New Roman" pitchFamily="18" charset="0"/>
              </a:rPr>
              <a:t>Зульфия Амангелдіқызы</a:t>
            </a:r>
          </a:p>
          <a:p>
            <a:r>
              <a:rPr lang="kk-KZ" sz="1200" b="1" dirty="0" smtClean="0">
                <a:latin typeface="Kz Times New Roman" pitchFamily="18" charset="0"/>
                <a:ea typeface="Kz Times New Roman" pitchFamily="18" charset="0"/>
                <a:cs typeface="Kz Times New Roman" pitchFamily="18" charset="0"/>
              </a:rPr>
              <a:t>Жауапты хатшы</a:t>
            </a:r>
          </a:p>
          <a:p>
            <a:r>
              <a:rPr lang="kk-KZ" sz="1200" dirty="0" smtClean="0">
                <a:latin typeface="Kz Times New Roman" pitchFamily="18" charset="0"/>
                <a:ea typeface="Kz Times New Roman" pitchFamily="18" charset="0"/>
                <a:cs typeface="Kz Times New Roman" pitchFamily="18" charset="0"/>
              </a:rPr>
              <a:t>Курмангожина Жаннат</a:t>
            </a:r>
          </a:p>
          <a:p>
            <a:r>
              <a:rPr lang="kk-KZ" sz="1200" b="1" dirty="0" smtClean="0">
                <a:latin typeface="Kz Times New Roman" pitchFamily="18" charset="0"/>
                <a:ea typeface="Kz Times New Roman" pitchFamily="18" charset="0"/>
                <a:cs typeface="Kz Times New Roman" pitchFamily="18" charset="0"/>
              </a:rPr>
              <a:t>Фотокорреспандент</a:t>
            </a:r>
          </a:p>
          <a:p>
            <a:r>
              <a:rPr lang="kk-KZ" sz="1200" dirty="0" smtClean="0">
                <a:latin typeface="Kz Times New Roman" pitchFamily="18" charset="0"/>
                <a:ea typeface="Kz Times New Roman" pitchFamily="18" charset="0"/>
                <a:cs typeface="Kz Times New Roman" pitchFamily="18" charset="0"/>
              </a:rPr>
              <a:t>Хаңжаң Майса </a:t>
            </a:r>
          </a:p>
          <a:p>
            <a:pPr algn="ctr"/>
            <a:endParaRPr lang="kk-KZ" dirty="0" smtClean="0"/>
          </a:p>
        </p:txBody>
      </p:sp>
      <p:sp>
        <p:nvSpPr>
          <p:cNvPr id="19" name="Скругленный прямоугольник 18"/>
          <p:cNvSpPr/>
          <p:nvPr/>
        </p:nvSpPr>
        <p:spPr>
          <a:xfrm>
            <a:off x="3505200" y="7467600"/>
            <a:ext cx="2133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200" b="1" u="sng" dirty="0" smtClean="0">
                <a:latin typeface="Kz Times New Roman" pitchFamily="18" charset="0"/>
                <a:ea typeface="Kz Times New Roman" pitchFamily="18" charset="0"/>
                <a:cs typeface="Kz Times New Roman" pitchFamily="18" charset="0"/>
              </a:rPr>
              <a:t>Өз үлестерін қосқан</a:t>
            </a:r>
          </a:p>
          <a:p>
            <a:pPr algn="ctr"/>
            <a:r>
              <a:rPr lang="kk-KZ" sz="1200" dirty="0" smtClean="0">
                <a:latin typeface="Kz Times New Roman" pitchFamily="18" charset="0"/>
                <a:ea typeface="Kz Times New Roman" pitchFamily="18" charset="0"/>
                <a:cs typeface="Kz Times New Roman" pitchFamily="18" charset="0"/>
              </a:rPr>
              <a:t>Иманжанов А, Қазыбаева К, Үмбетбек А, Серкебаева А, Сейтжанов Ж.</a:t>
            </a:r>
            <a:endParaRPr lang="ru-RU" sz="1200" dirty="0">
              <a:latin typeface="Kz Times New Roman" pitchFamily="18" charset="0"/>
              <a:ea typeface="Kz Times New Roman" pitchFamily="18" charset="0"/>
              <a:cs typeface="Kz Times New Roman" pitchFamily="18" charset="0"/>
            </a:endParaRPr>
          </a:p>
        </p:txBody>
      </p:sp>
      <p:sp>
        <p:nvSpPr>
          <p:cNvPr id="2051" name="AutoShape 3" descr="124012"/>
          <p:cNvSpPr>
            <a:spLocks noChangeAspect="1" noChangeArrowheads="1"/>
          </p:cNvSpPr>
          <p:nvPr/>
        </p:nvSpPr>
        <p:spPr bwMode="auto">
          <a:xfrm>
            <a:off x="0" y="990600"/>
            <a:ext cx="3114675" cy="291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052" name="AutoShape 4" descr="124012"/>
          <p:cNvSpPr>
            <a:spLocks noChangeAspect="1" noChangeArrowheads="1"/>
          </p:cNvSpPr>
          <p:nvPr/>
        </p:nvSpPr>
        <p:spPr bwMode="auto">
          <a:xfrm>
            <a:off x="0" y="0"/>
            <a:ext cx="3114675" cy="3905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053" name="AutoShape 5" descr="124012"/>
          <p:cNvSpPr>
            <a:spLocks noChangeAspect="1" noChangeArrowheads="1"/>
          </p:cNvSpPr>
          <p:nvPr/>
        </p:nvSpPr>
        <p:spPr bwMode="auto">
          <a:xfrm>
            <a:off x="0" y="0"/>
            <a:ext cx="3114675" cy="3905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pic>
        <p:nvPicPr>
          <p:cNvPr id="2054" name="Picture 6" descr="F:\рамки\0_77cac_17c363d1_M.png"/>
          <p:cNvPicPr>
            <a:picLocks noChangeAspect="1" noChangeArrowheads="1"/>
          </p:cNvPicPr>
          <p:nvPr/>
        </p:nvPicPr>
        <p:blipFill>
          <a:blip r:embed="rId8"/>
          <a:srcRect/>
          <a:stretch>
            <a:fillRect/>
          </a:stretch>
        </p:blipFill>
        <p:spPr bwMode="auto">
          <a:xfrm>
            <a:off x="0" y="5486400"/>
            <a:ext cx="1219200" cy="3657600"/>
          </a:xfrm>
          <a:prstGeom prst="rect">
            <a:avLst/>
          </a:prstGeom>
          <a:noFill/>
        </p:spPr>
      </p:pic>
      <p:pic>
        <p:nvPicPr>
          <p:cNvPr id="22" name="Picture 5" descr="j0105250"/>
          <p:cNvPicPr preferRelativeResize="0">
            <a:picLocks noChangeArrowheads="1" noChangeShapeType="1"/>
          </p:cNvPicPr>
          <p:nvPr/>
        </p:nvPicPr>
        <p:blipFill>
          <a:blip r:embed="rId9"/>
          <a:srcRect/>
          <a:stretch>
            <a:fillRect/>
          </a:stretch>
        </p:blipFill>
        <p:spPr bwMode="auto">
          <a:xfrm rot="5400000">
            <a:off x="-2597789" y="2849261"/>
            <a:ext cx="5576575" cy="380999"/>
          </a:xfrm>
          <a:prstGeom prst="rect">
            <a:avLst/>
          </a:prstGeom>
          <a:noFill/>
          <a:ln w="9525" algn="in">
            <a:noFill/>
            <a:miter lim="800000"/>
            <a:headEnd/>
            <a:tailEnd/>
          </a:ln>
          <a:effectLst>
            <a:outerShdw dist="107763" dir="13500000" algn="ctr" rotWithShape="0">
              <a:srgbClr val="CCCCCC">
                <a:alpha val="50000"/>
              </a:srgbClr>
            </a:outerShdw>
          </a:effectLst>
        </p:spPr>
      </p:pic>
      <p:pic>
        <p:nvPicPr>
          <p:cNvPr id="23" name="Picture 5" descr="j0105250"/>
          <p:cNvPicPr preferRelativeResize="0">
            <a:picLocks noChangeArrowheads="1" noChangeShapeType="1"/>
          </p:cNvPicPr>
          <p:nvPr/>
        </p:nvPicPr>
        <p:blipFill>
          <a:blip r:embed="rId9"/>
          <a:srcRect/>
          <a:stretch>
            <a:fillRect/>
          </a:stretch>
        </p:blipFill>
        <p:spPr bwMode="auto">
          <a:xfrm rot="5400000">
            <a:off x="3879213" y="6165213"/>
            <a:ext cx="5576575" cy="380999"/>
          </a:xfrm>
          <a:prstGeom prst="rect">
            <a:avLst/>
          </a:prstGeom>
          <a:noFill/>
          <a:ln w="9525" algn="in">
            <a:noFill/>
            <a:miter lim="800000"/>
            <a:headEnd/>
            <a:tailEnd/>
          </a:ln>
          <a:effectLst>
            <a:outerShdw dist="107763" dir="13500000" algn="ctr" rotWithShape="0">
              <a:srgbClr val="CCCCCC">
                <a:alpha val="50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606</TotalTime>
  <Words>1435</Words>
  <PresentationFormat>Экран (4:3)</PresentationFormat>
  <Paragraphs>184</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Поток</vt:lpstr>
      <vt:lpstr>  </vt:lpstr>
      <vt:lpstr>Слайд 2</vt:lpstr>
      <vt:lpstr>Слайд 3</vt:lpstr>
      <vt:lpstr>Слайд 4</vt:lpstr>
      <vt:lpstr>     «Ата салтым –асыл мұрам, ардағым»  Дәстүр-халықтың атадан балаға көшіп,жалғасын және дамып отыратын тарихи әлеуметтік, мәдени-тұрмыстық, кәсіптік, салт-сана, әдет-ғұрып,мінез-құлық,тәлім-тәрбие және рухани іс-әрекеттер көрінісі.  Салт-әр ұлттың, халықтың діні мен сеніміне, тұрмыс-тіршілігіне,ұлттық құрылым ерекшелігіне сәйкес ғасырлар бойы жинақталып,өмірдің өзі туғызған ғұрыптар тұғырының негізі.Қазақтың бірнеше салттарын атап өтсек. </vt:lpstr>
      <vt:lpstr>Ғұрып.Қазақтың өмір салты, өрен салты т.б. қолдану мен дәріптеуді ғұрып дейміз. Қазақ халқында қалыптасқан бірнеше ғұрыптар: </vt:lpstr>
      <vt:lpstr>Оқушылар қаламынан</vt:lpstr>
      <vt:lpstr>«Біздің ойымыздағы тәуелсіздік»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Жасыл ауылының негізгі мектебі</dc:title>
  <dc:creator>Амангельдиновна</dc:creator>
  <cp:lastModifiedBy>Аигерим</cp:lastModifiedBy>
  <cp:revision>68</cp:revision>
  <dcterms:created xsi:type="dcterms:W3CDTF">2017-12-11T13:51:13Z</dcterms:created>
  <dcterms:modified xsi:type="dcterms:W3CDTF">2017-12-13T10:40:53Z</dcterms:modified>
</cp:coreProperties>
</file>